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1"/>
  </p:sldMasterIdLst>
  <p:notesMasterIdLst>
    <p:notesMasterId r:id="rId17"/>
  </p:notesMasterIdLst>
  <p:sldIdLst>
    <p:sldId id="256" r:id="rId2"/>
    <p:sldId id="272" r:id="rId3"/>
    <p:sldId id="274" r:id="rId4"/>
    <p:sldId id="275" r:id="rId5"/>
    <p:sldId id="280" r:id="rId6"/>
    <p:sldId id="271" r:id="rId7"/>
    <p:sldId id="281" r:id="rId8"/>
    <p:sldId id="278" r:id="rId9"/>
    <p:sldId id="257" r:id="rId10"/>
    <p:sldId id="258" r:id="rId11"/>
    <p:sldId id="283" r:id="rId12"/>
    <p:sldId id="266" r:id="rId13"/>
    <p:sldId id="282" r:id="rId14"/>
    <p:sldId id="268" r:id="rId15"/>
    <p:sldId id="284" r:id="rId16"/>
  </p:sldIdLst>
  <p:sldSz cx="9144000" cy="5143500" type="screen16x9"/>
  <p:notesSz cx="6858000" cy="9144000"/>
  <p:embeddedFontLst>
    <p:embeddedFont>
      <p:font typeface="Barlow" pitchFamily="2" charset="77"/>
      <p:regular r:id="rId18"/>
      <p:bold r:id="rId19"/>
      <p:italic r:id="rId20"/>
      <p:boldItalic r:id="rId21"/>
    </p:embeddedFont>
    <p:embeddedFont>
      <p:font typeface="Barlow Light" pitchFamily="2" charset="77"/>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Lato" panose="020F0502020204030203" pitchFamily="34" charset="77"/>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87"/>
    <p:restoredTop sz="94663"/>
  </p:normalViewPr>
  <p:slideViewPr>
    <p:cSldViewPr snapToGrid="0">
      <p:cViewPr varScale="1">
        <p:scale>
          <a:sx n="117" d="100"/>
          <a:sy n="117" d="100"/>
        </p:scale>
        <p:origin x="184" y="8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ableStyles" Target="tableStyle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066078-58DF-4522-B1E5-9C927CF1FB87}" type="doc">
      <dgm:prSet loTypeId="urn:microsoft.com/office/officeart/2018/5/layout/IconCircleLabelList" loCatId="icon" qsTypeId="urn:microsoft.com/office/officeart/2005/8/quickstyle/simple4" qsCatId="simple" csTypeId="urn:microsoft.com/office/officeart/2005/8/colors/accent0_3" csCatId="mainScheme" phldr="1"/>
      <dgm:spPr/>
      <dgm:t>
        <a:bodyPr/>
        <a:lstStyle/>
        <a:p>
          <a:endParaRPr lang="en-US"/>
        </a:p>
      </dgm:t>
    </dgm:pt>
    <dgm:pt modelId="{D874EAE1-1B19-4FEE-AD21-62FC78BCB276}">
      <dgm:prSet custT="1"/>
      <dgm:spPr/>
      <dgm:t>
        <a:bodyPr/>
        <a:lstStyle/>
        <a:p>
          <a:pPr>
            <a:lnSpc>
              <a:spcPct val="100000"/>
            </a:lnSpc>
            <a:defRPr cap="all"/>
          </a:pPr>
          <a:r>
            <a:rPr lang="en-US" sz="1300" dirty="0"/>
            <a:t>Present OUR research on cities that implemented Total lead line replacement</a:t>
          </a:r>
        </a:p>
      </dgm:t>
    </dgm:pt>
    <dgm:pt modelId="{E2E3C331-B0E1-408D-B055-4542DB7AF901}" type="parTrans" cxnId="{D5D70309-1E92-4162-A551-6106DAFB9E19}">
      <dgm:prSet/>
      <dgm:spPr/>
      <dgm:t>
        <a:bodyPr/>
        <a:lstStyle/>
        <a:p>
          <a:endParaRPr lang="en-US"/>
        </a:p>
      </dgm:t>
    </dgm:pt>
    <dgm:pt modelId="{563604FB-2325-48D2-B917-336CFA7A56BD}" type="sibTrans" cxnId="{D5D70309-1E92-4162-A551-6106DAFB9E19}">
      <dgm:prSet/>
      <dgm:spPr/>
      <dgm:t>
        <a:bodyPr/>
        <a:lstStyle/>
        <a:p>
          <a:endParaRPr lang="en-US"/>
        </a:p>
      </dgm:t>
    </dgm:pt>
    <dgm:pt modelId="{34565639-9EFB-495D-96D3-0202B198A893}">
      <dgm:prSet/>
      <dgm:spPr/>
      <dgm:t>
        <a:bodyPr/>
        <a:lstStyle/>
        <a:p>
          <a:pPr>
            <a:lnSpc>
              <a:spcPct val="100000"/>
            </a:lnSpc>
            <a:defRPr cap="all"/>
          </a:pPr>
          <a:r>
            <a:rPr lang="en-US"/>
            <a:t>Discuss some key takeaways</a:t>
          </a:r>
        </a:p>
      </dgm:t>
    </dgm:pt>
    <dgm:pt modelId="{3C0D8109-F824-4C7E-9358-4CA0A5DB8430}" type="parTrans" cxnId="{3EC05CF6-C107-42A5-874B-F88F5AF2B178}">
      <dgm:prSet/>
      <dgm:spPr/>
      <dgm:t>
        <a:bodyPr/>
        <a:lstStyle/>
        <a:p>
          <a:endParaRPr lang="en-US"/>
        </a:p>
      </dgm:t>
    </dgm:pt>
    <dgm:pt modelId="{DA1604D3-A2E6-4944-A39F-7761BE7E8006}" type="sibTrans" cxnId="{3EC05CF6-C107-42A5-874B-F88F5AF2B178}">
      <dgm:prSet/>
      <dgm:spPr/>
      <dgm:t>
        <a:bodyPr/>
        <a:lstStyle/>
        <a:p>
          <a:endParaRPr lang="en-US"/>
        </a:p>
      </dgm:t>
    </dgm:pt>
    <dgm:pt modelId="{7BE7DCFF-A86E-4849-BD4C-5AD504D9889F}">
      <dgm:prSet/>
      <dgm:spPr/>
      <dgm:t>
        <a:bodyPr/>
        <a:lstStyle/>
        <a:p>
          <a:pPr>
            <a:lnSpc>
              <a:spcPct val="100000"/>
            </a:lnSpc>
            <a:defRPr cap="all"/>
          </a:pPr>
          <a:r>
            <a:rPr lang="en-US" dirty="0"/>
            <a:t>Learn more about the steps PW has taken as they relate to what other cities have done</a:t>
          </a:r>
        </a:p>
      </dgm:t>
    </dgm:pt>
    <dgm:pt modelId="{D0142502-CD27-43CE-8471-9C4B11EABF8D}" type="parTrans" cxnId="{62358A03-38F2-4F26-BCDD-0849001CE702}">
      <dgm:prSet/>
      <dgm:spPr/>
      <dgm:t>
        <a:bodyPr/>
        <a:lstStyle/>
        <a:p>
          <a:endParaRPr lang="en-US"/>
        </a:p>
      </dgm:t>
    </dgm:pt>
    <dgm:pt modelId="{8C22CC7B-1E0F-4ACB-8EF3-19022FE460DF}" type="sibTrans" cxnId="{62358A03-38F2-4F26-BCDD-0849001CE702}">
      <dgm:prSet/>
      <dgm:spPr/>
      <dgm:t>
        <a:bodyPr/>
        <a:lstStyle/>
        <a:p>
          <a:endParaRPr lang="en-US"/>
        </a:p>
      </dgm:t>
    </dgm:pt>
    <dgm:pt modelId="{078A67EC-B08D-45D6-AFA2-2DF6F4966A84}">
      <dgm:prSet/>
      <dgm:spPr/>
      <dgm:t>
        <a:bodyPr/>
        <a:lstStyle/>
        <a:p>
          <a:pPr>
            <a:lnSpc>
              <a:spcPct val="100000"/>
            </a:lnSpc>
            <a:defRPr cap="all"/>
          </a:pPr>
          <a:r>
            <a:rPr lang="en-US" dirty="0"/>
            <a:t>Discuss IDEAS we have for future project direction</a:t>
          </a:r>
        </a:p>
      </dgm:t>
    </dgm:pt>
    <dgm:pt modelId="{984432B9-1674-49F8-90E2-82E1399F8E0F}" type="parTrans" cxnId="{B779BDFF-41C4-4A53-9E86-92883E029BC3}">
      <dgm:prSet/>
      <dgm:spPr/>
      <dgm:t>
        <a:bodyPr/>
        <a:lstStyle/>
        <a:p>
          <a:endParaRPr lang="en-US"/>
        </a:p>
      </dgm:t>
    </dgm:pt>
    <dgm:pt modelId="{B691F68C-4585-4D3C-8B79-0883C9AC43FB}" type="sibTrans" cxnId="{B779BDFF-41C4-4A53-9E86-92883E029BC3}">
      <dgm:prSet/>
      <dgm:spPr/>
      <dgm:t>
        <a:bodyPr/>
        <a:lstStyle/>
        <a:p>
          <a:endParaRPr lang="en-US"/>
        </a:p>
      </dgm:t>
    </dgm:pt>
    <dgm:pt modelId="{94955D54-CEAE-465B-AD51-1ADE48DBA67D}">
      <dgm:prSet/>
      <dgm:spPr/>
      <dgm:t>
        <a:bodyPr/>
        <a:lstStyle/>
        <a:p>
          <a:pPr>
            <a:lnSpc>
              <a:spcPct val="100000"/>
            </a:lnSpc>
            <a:defRPr cap="all"/>
          </a:pPr>
          <a:r>
            <a:rPr lang="en-US"/>
            <a:t>Answer your questions</a:t>
          </a:r>
        </a:p>
      </dgm:t>
    </dgm:pt>
    <dgm:pt modelId="{66E149F5-6AB2-434F-96B7-4D800AF5843C}" type="parTrans" cxnId="{5D088DC0-BD83-4B8F-82C6-F4122B59CA07}">
      <dgm:prSet/>
      <dgm:spPr/>
      <dgm:t>
        <a:bodyPr/>
        <a:lstStyle/>
        <a:p>
          <a:endParaRPr lang="en-US"/>
        </a:p>
      </dgm:t>
    </dgm:pt>
    <dgm:pt modelId="{E18117E5-BFBE-4E7E-811A-B2484181D03E}" type="sibTrans" cxnId="{5D088DC0-BD83-4B8F-82C6-F4122B59CA07}">
      <dgm:prSet/>
      <dgm:spPr/>
      <dgm:t>
        <a:bodyPr/>
        <a:lstStyle/>
        <a:p>
          <a:endParaRPr lang="en-US"/>
        </a:p>
      </dgm:t>
    </dgm:pt>
    <dgm:pt modelId="{1537EE06-B137-4499-8FA8-1370B0629A81}" type="pres">
      <dgm:prSet presAssocID="{E3066078-58DF-4522-B1E5-9C927CF1FB87}" presName="root" presStyleCnt="0">
        <dgm:presLayoutVars>
          <dgm:dir/>
          <dgm:resizeHandles val="exact"/>
        </dgm:presLayoutVars>
      </dgm:prSet>
      <dgm:spPr/>
    </dgm:pt>
    <dgm:pt modelId="{BDB89CC5-60C9-4373-B122-F22C36BB5F96}" type="pres">
      <dgm:prSet presAssocID="{D874EAE1-1B19-4FEE-AD21-62FC78BCB276}" presName="compNode" presStyleCnt="0"/>
      <dgm:spPr/>
    </dgm:pt>
    <dgm:pt modelId="{0ECA442A-D844-47BA-89C8-A93B7FF92EA2}" type="pres">
      <dgm:prSet presAssocID="{D874EAE1-1B19-4FEE-AD21-62FC78BCB276}" presName="iconBgRect" presStyleLbl="bgShp" presStyleIdx="0" presStyleCnt="5"/>
      <dgm:spPr/>
    </dgm:pt>
    <dgm:pt modelId="{49B10CF5-A8CB-4D08-B291-035E4B61C9CA}" type="pres">
      <dgm:prSet presAssocID="{D874EAE1-1B19-4FEE-AD21-62FC78BCB276}"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Checkmark"/>
        </a:ext>
      </dgm:extLst>
    </dgm:pt>
    <dgm:pt modelId="{BC60C328-1FE9-442F-8505-52CFB7999689}" type="pres">
      <dgm:prSet presAssocID="{D874EAE1-1B19-4FEE-AD21-62FC78BCB276}" presName="spaceRect" presStyleCnt="0"/>
      <dgm:spPr/>
    </dgm:pt>
    <dgm:pt modelId="{CA67BDF1-E9EB-4B96-BB74-41F76385E469}" type="pres">
      <dgm:prSet presAssocID="{D874EAE1-1B19-4FEE-AD21-62FC78BCB276}" presName="textRect" presStyleLbl="revTx" presStyleIdx="0" presStyleCnt="5">
        <dgm:presLayoutVars>
          <dgm:chMax val="1"/>
          <dgm:chPref val="1"/>
        </dgm:presLayoutVars>
      </dgm:prSet>
      <dgm:spPr/>
    </dgm:pt>
    <dgm:pt modelId="{F7714DEE-81AC-4512-97F3-0F705DBFB83F}" type="pres">
      <dgm:prSet presAssocID="{563604FB-2325-48D2-B917-336CFA7A56BD}" presName="sibTrans" presStyleCnt="0"/>
      <dgm:spPr/>
    </dgm:pt>
    <dgm:pt modelId="{87351B1C-8487-4A75-B79F-3C3E857968FB}" type="pres">
      <dgm:prSet presAssocID="{34565639-9EFB-495D-96D3-0202B198A893}" presName="compNode" presStyleCnt="0"/>
      <dgm:spPr/>
    </dgm:pt>
    <dgm:pt modelId="{03905D43-1B12-4DA7-86DF-47F58F1F5187}" type="pres">
      <dgm:prSet presAssocID="{34565639-9EFB-495D-96D3-0202B198A893}" presName="iconBgRect" presStyleLbl="bgShp" presStyleIdx="1" presStyleCnt="5"/>
      <dgm:spPr/>
    </dgm:pt>
    <dgm:pt modelId="{00F5529E-07E4-4A3E-9F0F-D6C950D0DC82}" type="pres">
      <dgm:prSet presAssocID="{34565639-9EFB-495D-96D3-0202B198A89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at"/>
        </a:ext>
      </dgm:extLst>
    </dgm:pt>
    <dgm:pt modelId="{9CBDD106-2D46-47D7-B537-59473CE95A47}" type="pres">
      <dgm:prSet presAssocID="{34565639-9EFB-495D-96D3-0202B198A893}" presName="spaceRect" presStyleCnt="0"/>
      <dgm:spPr/>
    </dgm:pt>
    <dgm:pt modelId="{E88ACAE0-6A5E-4748-8287-C43A2E71182B}" type="pres">
      <dgm:prSet presAssocID="{34565639-9EFB-495D-96D3-0202B198A893}" presName="textRect" presStyleLbl="revTx" presStyleIdx="1" presStyleCnt="5">
        <dgm:presLayoutVars>
          <dgm:chMax val="1"/>
          <dgm:chPref val="1"/>
        </dgm:presLayoutVars>
      </dgm:prSet>
      <dgm:spPr/>
    </dgm:pt>
    <dgm:pt modelId="{3EE4A1A4-AA78-4244-A620-5E3CEBEFDDE1}" type="pres">
      <dgm:prSet presAssocID="{DA1604D3-A2E6-4944-A39F-7761BE7E8006}" presName="sibTrans" presStyleCnt="0"/>
      <dgm:spPr/>
    </dgm:pt>
    <dgm:pt modelId="{C5149734-D803-47C0-A742-DC3F15B6FD21}" type="pres">
      <dgm:prSet presAssocID="{7BE7DCFF-A86E-4849-BD4C-5AD504D9889F}" presName="compNode" presStyleCnt="0"/>
      <dgm:spPr/>
    </dgm:pt>
    <dgm:pt modelId="{87380F52-1736-432C-A4D0-90853154460F}" type="pres">
      <dgm:prSet presAssocID="{7BE7DCFF-A86E-4849-BD4C-5AD504D9889F}" presName="iconBgRect" presStyleLbl="bgShp" presStyleIdx="2" presStyleCnt="5"/>
      <dgm:spPr/>
    </dgm:pt>
    <dgm:pt modelId="{C9E123DA-E2AA-4A64-B652-1AE0FBA635F7}" type="pres">
      <dgm:prSet presAssocID="{7BE7DCFF-A86E-4849-BD4C-5AD504D9889F}"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lassroom"/>
        </a:ext>
      </dgm:extLst>
    </dgm:pt>
    <dgm:pt modelId="{38BB0BD2-D97B-44C9-9A61-351D90F4537C}" type="pres">
      <dgm:prSet presAssocID="{7BE7DCFF-A86E-4849-BD4C-5AD504D9889F}" presName="spaceRect" presStyleCnt="0"/>
      <dgm:spPr/>
    </dgm:pt>
    <dgm:pt modelId="{F214C0BE-89F9-4DF7-807B-6976047C38B5}" type="pres">
      <dgm:prSet presAssocID="{7BE7DCFF-A86E-4849-BD4C-5AD504D9889F}" presName="textRect" presStyleLbl="revTx" presStyleIdx="2" presStyleCnt="5">
        <dgm:presLayoutVars>
          <dgm:chMax val="1"/>
          <dgm:chPref val="1"/>
        </dgm:presLayoutVars>
      </dgm:prSet>
      <dgm:spPr/>
    </dgm:pt>
    <dgm:pt modelId="{0EED3A65-69E7-49FE-A445-0604C30F71E7}" type="pres">
      <dgm:prSet presAssocID="{8C22CC7B-1E0F-4ACB-8EF3-19022FE460DF}" presName="sibTrans" presStyleCnt="0"/>
      <dgm:spPr/>
    </dgm:pt>
    <dgm:pt modelId="{7CE5D031-384F-4370-8C95-1923FE8C0FA0}" type="pres">
      <dgm:prSet presAssocID="{078A67EC-B08D-45D6-AFA2-2DF6F4966A84}" presName="compNode" presStyleCnt="0"/>
      <dgm:spPr/>
    </dgm:pt>
    <dgm:pt modelId="{4D9EA751-8375-476C-8750-8BC35A82E910}" type="pres">
      <dgm:prSet presAssocID="{078A67EC-B08D-45D6-AFA2-2DF6F4966A84}" presName="iconBgRect" presStyleLbl="bgShp" presStyleIdx="3" presStyleCnt="5"/>
      <dgm:spPr/>
    </dgm:pt>
    <dgm:pt modelId="{BF76D68E-D705-4BDF-8222-78EC18999825}" type="pres">
      <dgm:prSet presAssocID="{078A67EC-B08D-45D6-AFA2-2DF6F4966A84}"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Lightbulb"/>
        </a:ext>
      </dgm:extLst>
    </dgm:pt>
    <dgm:pt modelId="{51F84603-B226-4800-9923-1A8F15195E64}" type="pres">
      <dgm:prSet presAssocID="{078A67EC-B08D-45D6-AFA2-2DF6F4966A84}" presName="spaceRect" presStyleCnt="0"/>
      <dgm:spPr/>
    </dgm:pt>
    <dgm:pt modelId="{65F9092E-A63B-45AD-9743-E33AB5DE7BD4}" type="pres">
      <dgm:prSet presAssocID="{078A67EC-B08D-45D6-AFA2-2DF6F4966A84}" presName="textRect" presStyleLbl="revTx" presStyleIdx="3" presStyleCnt="5">
        <dgm:presLayoutVars>
          <dgm:chMax val="1"/>
          <dgm:chPref val="1"/>
        </dgm:presLayoutVars>
      </dgm:prSet>
      <dgm:spPr/>
    </dgm:pt>
    <dgm:pt modelId="{88907950-DE2A-4A17-9D40-1B8C7013B09F}" type="pres">
      <dgm:prSet presAssocID="{B691F68C-4585-4D3C-8B79-0883C9AC43FB}" presName="sibTrans" presStyleCnt="0"/>
      <dgm:spPr/>
    </dgm:pt>
    <dgm:pt modelId="{D7FD81AA-173C-46F3-963B-CD6D28521B6A}" type="pres">
      <dgm:prSet presAssocID="{94955D54-CEAE-465B-AD51-1ADE48DBA67D}" presName="compNode" presStyleCnt="0"/>
      <dgm:spPr/>
    </dgm:pt>
    <dgm:pt modelId="{AE740F96-4E90-4C43-B08F-204994CDB1BB}" type="pres">
      <dgm:prSet presAssocID="{94955D54-CEAE-465B-AD51-1ADE48DBA67D}" presName="iconBgRect" presStyleLbl="bgShp" presStyleIdx="4" presStyleCnt="5"/>
      <dgm:spPr/>
    </dgm:pt>
    <dgm:pt modelId="{2ACB968B-F9A3-4177-A142-C85E91A4E457}" type="pres">
      <dgm:prSet presAssocID="{94955D54-CEAE-465B-AD51-1ADE48DBA67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Help"/>
        </a:ext>
      </dgm:extLst>
    </dgm:pt>
    <dgm:pt modelId="{8F72E8E6-55F6-4870-A5B6-F1A8FF46F4B1}" type="pres">
      <dgm:prSet presAssocID="{94955D54-CEAE-465B-AD51-1ADE48DBA67D}" presName="spaceRect" presStyleCnt="0"/>
      <dgm:spPr/>
    </dgm:pt>
    <dgm:pt modelId="{14126A13-0AB8-4C08-8ED7-AA7E05430CE0}" type="pres">
      <dgm:prSet presAssocID="{94955D54-CEAE-465B-AD51-1ADE48DBA67D}" presName="textRect" presStyleLbl="revTx" presStyleIdx="4" presStyleCnt="5">
        <dgm:presLayoutVars>
          <dgm:chMax val="1"/>
          <dgm:chPref val="1"/>
        </dgm:presLayoutVars>
      </dgm:prSet>
      <dgm:spPr/>
    </dgm:pt>
  </dgm:ptLst>
  <dgm:cxnLst>
    <dgm:cxn modelId="{62358A03-38F2-4F26-BCDD-0849001CE702}" srcId="{E3066078-58DF-4522-B1E5-9C927CF1FB87}" destId="{7BE7DCFF-A86E-4849-BD4C-5AD504D9889F}" srcOrd="2" destOrd="0" parTransId="{D0142502-CD27-43CE-8471-9C4B11EABF8D}" sibTransId="{8C22CC7B-1E0F-4ACB-8EF3-19022FE460DF}"/>
    <dgm:cxn modelId="{D5D70309-1E92-4162-A551-6106DAFB9E19}" srcId="{E3066078-58DF-4522-B1E5-9C927CF1FB87}" destId="{D874EAE1-1B19-4FEE-AD21-62FC78BCB276}" srcOrd="0" destOrd="0" parTransId="{E2E3C331-B0E1-408D-B055-4542DB7AF901}" sibTransId="{563604FB-2325-48D2-B917-336CFA7A56BD}"/>
    <dgm:cxn modelId="{F454110A-7856-9541-8108-FB49882C92CB}" type="presOf" srcId="{078A67EC-B08D-45D6-AFA2-2DF6F4966A84}" destId="{65F9092E-A63B-45AD-9743-E33AB5DE7BD4}" srcOrd="0" destOrd="0" presId="urn:microsoft.com/office/officeart/2018/5/layout/IconCircleLabelList"/>
    <dgm:cxn modelId="{BC69DB45-A44E-2042-9810-9F1FEBC08EFE}" type="presOf" srcId="{E3066078-58DF-4522-B1E5-9C927CF1FB87}" destId="{1537EE06-B137-4499-8FA8-1370B0629A81}" srcOrd="0" destOrd="0" presId="urn:microsoft.com/office/officeart/2018/5/layout/IconCircleLabelList"/>
    <dgm:cxn modelId="{F9B0E87F-180F-D446-9B43-CE6FC75F4DE4}" type="presOf" srcId="{D874EAE1-1B19-4FEE-AD21-62FC78BCB276}" destId="{CA67BDF1-E9EB-4B96-BB74-41F76385E469}" srcOrd="0" destOrd="0" presId="urn:microsoft.com/office/officeart/2018/5/layout/IconCircleLabelList"/>
    <dgm:cxn modelId="{5D088DC0-BD83-4B8F-82C6-F4122B59CA07}" srcId="{E3066078-58DF-4522-B1E5-9C927CF1FB87}" destId="{94955D54-CEAE-465B-AD51-1ADE48DBA67D}" srcOrd="4" destOrd="0" parTransId="{66E149F5-6AB2-434F-96B7-4D800AF5843C}" sibTransId="{E18117E5-BFBE-4E7E-811A-B2484181D03E}"/>
    <dgm:cxn modelId="{170D4BD5-3985-0846-BE53-8ED7579BFFD4}" type="presOf" srcId="{7BE7DCFF-A86E-4849-BD4C-5AD504D9889F}" destId="{F214C0BE-89F9-4DF7-807B-6976047C38B5}" srcOrd="0" destOrd="0" presId="urn:microsoft.com/office/officeart/2018/5/layout/IconCircleLabelList"/>
    <dgm:cxn modelId="{29C9C5DB-2858-9440-B361-238B4A02AA3F}" type="presOf" srcId="{94955D54-CEAE-465B-AD51-1ADE48DBA67D}" destId="{14126A13-0AB8-4C08-8ED7-AA7E05430CE0}" srcOrd="0" destOrd="0" presId="urn:microsoft.com/office/officeart/2018/5/layout/IconCircleLabelList"/>
    <dgm:cxn modelId="{423EFAE9-3174-4E4D-830F-17C19AE3ED62}" type="presOf" srcId="{34565639-9EFB-495D-96D3-0202B198A893}" destId="{E88ACAE0-6A5E-4748-8287-C43A2E71182B}" srcOrd="0" destOrd="0" presId="urn:microsoft.com/office/officeart/2018/5/layout/IconCircleLabelList"/>
    <dgm:cxn modelId="{3EC05CF6-C107-42A5-874B-F88F5AF2B178}" srcId="{E3066078-58DF-4522-B1E5-9C927CF1FB87}" destId="{34565639-9EFB-495D-96D3-0202B198A893}" srcOrd="1" destOrd="0" parTransId="{3C0D8109-F824-4C7E-9358-4CA0A5DB8430}" sibTransId="{DA1604D3-A2E6-4944-A39F-7761BE7E8006}"/>
    <dgm:cxn modelId="{B779BDFF-41C4-4A53-9E86-92883E029BC3}" srcId="{E3066078-58DF-4522-B1E5-9C927CF1FB87}" destId="{078A67EC-B08D-45D6-AFA2-2DF6F4966A84}" srcOrd="3" destOrd="0" parTransId="{984432B9-1674-49F8-90E2-82E1399F8E0F}" sibTransId="{B691F68C-4585-4D3C-8B79-0883C9AC43FB}"/>
    <dgm:cxn modelId="{705DF0D8-6623-D84A-8370-C1761F2E04CE}" type="presParOf" srcId="{1537EE06-B137-4499-8FA8-1370B0629A81}" destId="{BDB89CC5-60C9-4373-B122-F22C36BB5F96}" srcOrd="0" destOrd="0" presId="urn:microsoft.com/office/officeart/2018/5/layout/IconCircleLabelList"/>
    <dgm:cxn modelId="{6409266D-AC4F-0B42-A092-AB1FF292E4C8}" type="presParOf" srcId="{BDB89CC5-60C9-4373-B122-F22C36BB5F96}" destId="{0ECA442A-D844-47BA-89C8-A93B7FF92EA2}" srcOrd="0" destOrd="0" presId="urn:microsoft.com/office/officeart/2018/5/layout/IconCircleLabelList"/>
    <dgm:cxn modelId="{4EEB4485-D296-344C-9C89-75B8AD47B9D3}" type="presParOf" srcId="{BDB89CC5-60C9-4373-B122-F22C36BB5F96}" destId="{49B10CF5-A8CB-4D08-B291-035E4B61C9CA}" srcOrd="1" destOrd="0" presId="urn:microsoft.com/office/officeart/2018/5/layout/IconCircleLabelList"/>
    <dgm:cxn modelId="{2CF30359-1685-EA40-9605-1AAC8DD9892D}" type="presParOf" srcId="{BDB89CC5-60C9-4373-B122-F22C36BB5F96}" destId="{BC60C328-1FE9-442F-8505-52CFB7999689}" srcOrd="2" destOrd="0" presId="urn:microsoft.com/office/officeart/2018/5/layout/IconCircleLabelList"/>
    <dgm:cxn modelId="{599789D2-8B32-DF44-94FF-E7EF3C2BC7F7}" type="presParOf" srcId="{BDB89CC5-60C9-4373-B122-F22C36BB5F96}" destId="{CA67BDF1-E9EB-4B96-BB74-41F76385E469}" srcOrd="3" destOrd="0" presId="urn:microsoft.com/office/officeart/2018/5/layout/IconCircleLabelList"/>
    <dgm:cxn modelId="{7C9420EA-5B0A-2944-A9E2-B5F3B523E81B}" type="presParOf" srcId="{1537EE06-B137-4499-8FA8-1370B0629A81}" destId="{F7714DEE-81AC-4512-97F3-0F705DBFB83F}" srcOrd="1" destOrd="0" presId="urn:microsoft.com/office/officeart/2018/5/layout/IconCircleLabelList"/>
    <dgm:cxn modelId="{FA9E77D7-678C-3949-86C5-529299D6D976}" type="presParOf" srcId="{1537EE06-B137-4499-8FA8-1370B0629A81}" destId="{87351B1C-8487-4A75-B79F-3C3E857968FB}" srcOrd="2" destOrd="0" presId="urn:microsoft.com/office/officeart/2018/5/layout/IconCircleLabelList"/>
    <dgm:cxn modelId="{F91E9CF7-E331-4B40-99FE-579FD97D5446}" type="presParOf" srcId="{87351B1C-8487-4A75-B79F-3C3E857968FB}" destId="{03905D43-1B12-4DA7-86DF-47F58F1F5187}" srcOrd="0" destOrd="0" presId="urn:microsoft.com/office/officeart/2018/5/layout/IconCircleLabelList"/>
    <dgm:cxn modelId="{96CC63FC-B7A0-AA43-A1C5-E124D1CB3052}" type="presParOf" srcId="{87351B1C-8487-4A75-B79F-3C3E857968FB}" destId="{00F5529E-07E4-4A3E-9F0F-D6C950D0DC82}" srcOrd="1" destOrd="0" presId="urn:microsoft.com/office/officeart/2018/5/layout/IconCircleLabelList"/>
    <dgm:cxn modelId="{E339865B-8F96-704C-92C9-CD2451C8A998}" type="presParOf" srcId="{87351B1C-8487-4A75-B79F-3C3E857968FB}" destId="{9CBDD106-2D46-47D7-B537-59473CE95A47}" srcOrd="2" destOrd="0" presId="urn:microsoft.com/office/officeart/2018/5/layout/IconCircleLabelList"/>
    <dgm:cxn modelId="{277895EE-EB5B-E848-80F1-26F1D7FDEE8B}" type="presParOf" srcId="{87351B1C-8487-4A75-B79F-3C3E857968FB}" destId="{E88ACAE0-6A5E-4748-8287-C43A2E71182B}" srcOrd="3" destOrd="0" presId="urn:microsoft.com/office/officeart/2018/5/layout/IconCircleLabelList"/>
    <dgm:cxn modelId="{A45E8C8D-47E8-B848-BCEA-40E1C1C4B74A}" type="presParOf" srcId="{1537EE06-B137-4499-8FA8-1370B0629A81}" destId="{3EE4A1A4-AA78-4244-A620-5E3CEBEFDDE1}" srcOrd="3" destOrd="0" presId="urn:microsoft.com/office/officeart/2018/5/layout/IconCircleLabelList"/>
    <dgm:cxn modelId="{5F79E577-25D5-9D42-92BC-025DA11A1242}" type="presParOf" srcId="{1537EE06-B137-4499-8FA8-1370B0629A81}" destId="{C5149734-D803-47C0-A742-DC3F15B6FD21}" srcOrd="4" destOrd="0" presId="urn:microsoft.com/office/officeart/2018/5/layout/IconCircleLabelList"/>
    <dgm:cxn modelId="{A86144DA-98FC-0346-9C7E-9BB9EF9122C4}" type="presParOf" srcId="{C5149734-D803-47C0-A742-DC3F15B6FD21}" destId="{87380F52-1736-432C-A4D0-90853154460F}" srcOrd="0" destOrd="0" presId="urn:microsoft.com/office/officeart/2018/5/layout/IconCircleLabelList"/>
    <dgm:cxn modelId="{26DC9F93-A559-924A-8BED-6C92BD312255}" type="presParOf" srcId="{C5149734-D803-47C0-A742-DC3F15B6FD21}" destId="{C9E123DA-E2AA-4A64-B652-1AE0FBA635F7}" srcOrd="1" destOrd="0" presId="urn:microsoft.com/office/officeart/2018/5/layout/IconCircleLabelList"/>
    <dgm:cxn modelId="{5743A9F1-299F-A24E-BE41-F4907167D9C7}" type="presParOf" srcId="{C5149734-D803-47C0-A742-DC3F15B6FD21}" destId="{38BB0BD2-D97B-44C9-9A61-351D90F4537C}" srcOrd="2" destOrd="0" presId="urn:microsoft.com/office/officeart/2018/5/layout/IconCircleLabelList"/>
    <dgm:cxn modelId="{FA3D4670-5711-0E4B-BCA2-46CD0D1DC21B}" type="presParOf" srcId="{C5149734-D803-47C0-A742-DC3F15B6FD21}" destId="{F214C0BE-89F9-4DF7-807B-6976047C38B5}" srcOrd="3" destOrd="0" presId="urn:microsoft.com/office/officeart/2018/5/layout/IconCircleLabelList"/>
    <dgm:cxn modelId="{3C190B6D-BCA9-D848-91D2-F1C1E5D14E15}" type="presParOf" srcId="{1537EE06-B137-4499-8FA8-1370B0629A81}" destId="{0EED3A65-69E7-49FE-A445-0604C30F71E7}" srcOrd="5" destOrd="0" presId="urn:microsoft.com/office/officeart/2018/5/layout/IconCircleLabelList"/>
    <dgm:cxn modelId="{D6A0005B-5907-304F-B8B2-15BA43CA9BF4}" type="presParOf" srcId="{1537EE06-B137-4499-8FA8-1370B0629A81}" destId="{7CE5D031-384F-4370-8C95-1923FE8C0FA0}" srcOrd="6" destOrd="0" presId="urn:microsoft.com/office/officeart/2018/5/layout/IconCircleLabelList"/>
    <dgm:cxn modelId="{5EA0224A-EFEA-8F4D-8891-EEBA2738AB6B}" type="presParOf" srcId="{7CE5D031-384F-4370-8C95-1923FE8C0FA0}" destId="{4D9EA751-8375-476C-8750-8BC35A82E910}" srcOrd="0" destOrd="0" presId="urn:microsoft.com/office/officeart/2018/5/layout/IconCircleLabelList"/>
    <dgm:cxn modelId="{68CB1B9D-F15E-AA4B-A127-A035E3BEE16F}" type="presParOf" srcId="{7CE5D031-384F-4370-8C95-1923FE8C0FA0}" destId="{BF76D68E-D705-4BDF-8222-78EC18999825}" srcOrd="1" destOrd="0" presId="urn:microsoft.com/office/officeart/2018/5/layout/IconCircleLabelList"/>
    <dgm:cxn modelId="{B54BC98D-75B1-3049-B0CD-D7DA79EC1ECB}" type="presParOf" srcId="{7CE5D031-384F-4370-8C95-1923FE8C0FA0}" destId="{51F84603-B226-4800-9923-1A8F15195E64}" srcOrd="2" destOrd="0" presId="urn:microsoft.com/office/officeart/2018/5/layout/IconCircleLabelList"/>
    <dgm:cxn modelId="{2292C300-4572-4140-8084-3D07E2A72183}" type="presParOf" srcId="{7CE5D031-384F-4370-8C95-1923FE8C0FA0}" destId="{65F9092E-A63B-45AD-9743-E33AB5DE7BD4}" srcOrd="3" destOrd="0" presId="urn:microsoft.com/office/officeart/2018/5/layout/IconCircleLabelList"/>
    <dgm:cxn modelId="{2051E4F0-6225-A64B-B62A-8D8BFD47183C}" type="presParOf" srcId="{1537EE06-B137-4499-8FA8-1370B0629A81}" destId="{88907950-DE2A-4A17-9D40-1B8C7013B09F}" srcOrd="7" destOrd="0" presId="urn:microsoft.com/office/officeart/2018/5/layout/IconCircleLabelList"/>
    <dgm:cxn modelId="{A81D8FC0-4FBD-9F4D-A4C8-758194D3410D}" type="presParOf" srcId="{1537EE06-B137-4499-8FA8-1370B0629A81}" destId="{D7FD81AA-173C-46F3-963B-CD6D28521B6A}" srcOrd="8" destOrd="0" presId="urn:microsoft.com/office/officeart/2018/5/layout/IconCircleLabelList"/>
    <dgm:cxn modelId="{D2767DD9-2E70-E941-BEEB-4FEB374E9ACB}" type="presParOf" srcId="{D7FD81AA-173C-46F3-963B-CD6D28521B6A}" destId="{AE740F96-4E90-4C43-B08F-204994CDB1BB}" srcOrd="0" destOrd="0" presId="urn:microsoft.com/office/officeart/2018/5/layout/IconCircleLabelList"/>
    <dgm:cxn modelId="{401FC190-890C-DB4F-ADA0-95272A0868B7}" type="presParOf" srcId="{D7FD81AA-173C-46F3-963B-CD6D28521B6A}" destId="{2ACB968B-F9A3-4177-A142-C85E91A4E457}" srcOrd="1" destOrd="0" presId="urn:microsoft.com/office/officeart/2018/5/layout/IconCircleLabelList"/>
    <dgm:cxn modelId="{F545E259-87F3-8842-9839-006D1E56D805}" type="presParOf" srcId="{D7FD81AA-173C-46F3-963B-CD6D28521B6A}" destId="{8F72E8E6-55F6-4870-A5B6-F1A8FF46F4B1}" srcOrd="2" destOrd="0" presId="urn:microsoft.com/office/officeart/2018/5/layout/IconCircleLabelList"/>
    <dgm:cxn modelId="{092092B2-09F1-C04F-8D7B-7B604235A69A}" type="presParOf" srcId="{D7FD81AA-173C-46F3-963B-CD6D28521B6A}" destId="{14126A13-0AB8-4C08-8ED7-AA7E05430CE0}"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9B397D-D02A-43EE-BF69-0EC826022DB3}" type="doc">
      <dgm:prSet loTypeId="urn:microsoft.com/office/officeart/2005/8/layout/chevron1" loCatId="process" qsTypeId="urn:microsoft.com/office/officeart/2005/8/quickstyle/simple1" qsCatId="simple" csTypeId="urn:microsoft.com/office/officeart/2005/8/colors/accent4_5" csCatId="accent4" phldr="1"/>
      <dgm:spPr/>
      <dgm:t>
        <a:bodyPr/>
        <a:lstStyle/>
        <a:p>
          <a:endParaRPr lang="en-US"/>
        </a:p>
      </dgm:t>
    </dgm:pt>
    <dgm:pt modelId="{04576E42-647A-4E22-85BF-18031AABBD1B}">
      <dgm:prSet/>
      <dgm:spPr/>
      <dgm:t>
        <a:bodyPr/>
        <a:lstStyle/>
        <a:p>
          <a:r>
            <a:rPr lang="en-US"/>
            <a:t>Impetus </a:t>
          </a:r>
        </a:p>
      </dgm:t>
    </dgm:pt>
    <dgm:pt modelId="{BEE57A16-10A6-441F-8CED-0EEB61A17794}" type="parTrans" cxnId="{7B4BAFEF-7260-4B5C-A483-6409FEDC4F4B}">
      <dgm:prSet/>
      <dgm:spPr/>
      <dgm:t>
        <a:bodyPr/>
        <a:lstStyle/>
        <a:p>
          <a:endParaRPr lang="en-US"/>
        </a:p>
      </dgm:t>
    </dgm:pt>
    <dgm:pt modelId="{02035DAD-9015-4B33-A1D5-5578414D3B8C}" type="sibTrans" cxnId="{7B4BAFEF-7260-4B5C-A483-6409FEDC4F4B}">
      <dgm:prSet/>
      <dgm:spPr/>
      <dgm:t>
        <a:bodyPr/>
        <a:lstStyle/>
        <a:p>
          <a:endParaRPr lang="en-US"/>
        </a:p>
      </dgm:t>
    </dgm:pt>
    <dgm:pt modelId="{0D2C4E02-4A0C-4023-A872-FD5207BFAE52}">
      <dgm:prSet/>
      <dgm:spPr/>
      <dgm:t>
        <a:bodyPr/>
        <a:lstStyle/>
        <a:p>
          <a:r>
            <a:rPr lang="en-US" dirty="0"/>
            <a:t>2001, chemical engineer found additives to be ineffective and a  pollutant</a:t>
          </a:r>
        </a:p>
      </dgm:t>
    </dgm:pt>
    <dgm:pt modelId="{799239B2-8054-4E5D-A308-DEED9DF582D2}" type="parTrans" cxnId="{6EDAC445-977C-4E80-B253-A84F67BF0033}">
      <dgm:prSet/>
      <dgm:spPr/>
      <dgm:t>
        <a:bodyPr/>
        <a:lstStyle/>
        <a:p>
          <a:endParaRPr lang="en-US"/>
        </a:p>
      </dgm:t>
    </dgm:pt>
    <dgm:pt modelId="{BBD703E7-9676-4057-8874-E50D3EF9DDE7}" type="sibTrans" cxnId="{6EDAC445-977C-4E80-B253-A84F67BF0033}">
      <dgm:prSet/>
      <dgm:spPr/>
      <dgm:t>
        <a:bodyPr/>
        <a:lstStyle/>
        <a:p>
          <a:endParaRPr lang="en-US"/>
        </a:p>
      </dgm:t>
    </dgm:pt>
    <dgm:pt modelId="{DCA60AD8-3E08-4A09-A369-13A9C823A2B2}">
      <dgm:prSet/>
      <dgm:spPr/>
      <dgm:t>
        <a:bodyPr/>
        <a:lstStyle/>
        <a:p>
          <a:r>
            <a:rPr lang="en-US"/>
            <a:t>Implementation Model and Logistics </a:t>
          </a:r>
        </a:p>
      </dgm:t>
    </dgm:pt>
    <dgm:pt modelId="{7A8E417E-1861-44AF-9315-936583C7F763}" type="parTrans" cxnId="{5F8675A8-7819-497D-9D3B-D3CD3FAD2C4A}">
      <dgm:prSet/>
      <dgm:spPr/>
      <dgm:t>
        <a:bodyPr/>
        <a:lstStyle/>
        <a:p>
          <a:endParaRPr lang="en-US"/>
        </a:p>
      </dgm:t>
    </dgm:pt>
    <dgm:pt modelId="{E5196872-6929-47A5-B714-4FF247EDB56F}" type="sibTrans" cxnId="{5F8675A8-7819-497D-9D3B-D3CD3FAD2C4A}">
      <dgm:prSet/>
      <dgm:spPr/>
      <dgm:t>
        <a:bodyPr/>
        <a:lstStyle/>
        <a:p>
          <a:endParaRPr lang="en-US"/>
        </a:p>
      </dgm:t>
    </dgm:pt>
    <dgm:pt modelId="{146C4915-7198-4632-A6EC-CEB912F8EDD1}">
      <dgm:prSet/>
      <dgm:spPr/>
      <dgm:t>
        <a:bodyPr/>
        <a:lstStyle/>
        <a:p>
          <a:r>
            <a:rPr lang="en-US" dirty="0"/>
            <a:t>City Ordinance mandating private replacement </a:t>
          </a:r>
        </a:p>
      </dgm:t>
    </dgm:pt>
    <dgm:pt modelId="{EBEE105A-33A8-43EC-8222-C4403C4753BB}" type="parTrans" cxnId="{5E3CC6B6-0762-4D93-B034-BF034DE245F0}">
      <dgm:prSet/>
      <dgm:spPr/>
      <dgm:t>
        <a:bodyPr/>
        <a:lstStyle/>
        <a:p>
          <a:endParaRPr lang="en-US"/>
        </a:p>
      </dgm:t>
    </dgm:pt>
    <dgm:pt modelId="{75945090-A6ED-49BD-8B16-740174A8BD40}" type="sibTrans" cxnId="{5E3CC6B6-0762-4D93-B034-BF034DE245F0}">
      <dgm:prSet/>
      <dgm:spPr/>
      <dgm:t>
        <a:bodyPr/>
        <a:lstStyle/>
        <a:p>
          <a:endParaRPr lang="en-US"/>
        </a:p>
      </dgm:t>
    </dgm:pt>
    <dgm:pt modelId="{B3453963-52BC-4F2A-9507-FE44C3DB8C84}">
      <dgm:prSet/>
      <dgm:spPr/>
      <dgm:t>
        <a:bodyPr/>
        <a:lstStyle/>
        <a:p>
          <a:r>
            <a:rPr lang="en-US"/>
            <a:t>Financing </a:t>
          </a:r>
        </a:p>
      </dgm:t>
    </dgm:pt>
    <dgm:pt modelId="{A660C15C-F6AA-4D11-9BDF-C8CB2184C9FC}" type="parTrans" cxnId="{A29CBB7E-67AB-4147-8413-65FD4C3C7F14}">
      <dgm:prSet/>
      <dgm:spPr/>
      <dgm:t>
        <a:bodyPr/>
        <a:lstStyle/>
        <a:p>
          <a:endParaRPr lang="en-US"/>
        </a:p>
      </dgm:t>
    </dgm:pt>
    <dgm:pt modelId="{70D94BEA-6B37-4B17-9251-BD2F89698CD8}" type="sibTrans" cxnId="{A29CBB7E-67AB-4147-8413-65FD4C3C7F14}">
      <dgm:prSet/>
      <dgm:spPr/>
      <dgm:t>
        <a:bodyPr/>
        <a:lstStyle/>
        <a:p>
          <a:endParaRPr lang="en-US"/>
        </a:p>
      </dgm:t>
    </dgm:pt>
    <dgm:pt modelId="{9212627C-8501-45D0-8AB1-76FCB88E36E9}">
      <dgm:prSet/>
      <dgm:spPr/>
      <dgm:t>
        <a:bodyPr/>
        <a:lstStyle/>
        <a:p>
          <a:r>
            <a:rPr lang="en-US" dirty="0"/>
            <a:t>Common Council approved sewer rates </a:t>
          </a:r>
        </a:p>
      </dgm:t>
    </dgm:pt>
    <dgm:pt modelId="{D7D82EE5-50FD-427B-A196-96F700630B4A}" type="parTrans" cxnId="{DD13318E-701B-4713-B06D-D6667BAADE33}">
      <dgm:prSet/>
      <dgm:spPr/>
      <dgm:t>
        <a:bodyPr/>
        <a:lstStyle/>
        <a:p>
          <a:endParaRPr lang="en-US"/>
        </a:p>
      </dgm:t>
    </dgm:pt>
    <dgm:pt modelId="{B08FCF9A-88AF-4CDB-A67D-B1B9223D4618}" type="sibTrans" cxnId="{DD13318E-701B-4713-B06D-D6667BAADE33}">
      <dgm:prSet/>
      <dgm:spPr/>
      <dgm:t>
        <a:bodyPr/>
        <a:lstStyle/>
        <a:p>
          <a:endParaRPr lang="en-US"/>
        </a:p>
      </dgm:t>
    </dgm:pt>
    <dgm:pt modelId="{2F0227FF-48A1-47CE-9CA8-9635016FFACE}">
      <dgm:prSet/>
      <dgm:spPr/>
      <dgm:t>
        <a:bodyPr/>
        <a:lstStyle/>
        <a:p>
          <a:r>
            <a:rPr lang="en-US"/>
            <a:t>Community Engagement </a:t>
          </a:r>
        </a:p>
      </dgm:t>
    </dgm:pt>
    <dgm:pt modelId="{0F0E913D-BBA5-46EA-A535-8716842A8891}" type="parTrans" cxnId="{F6369999-2AFB-469C-BCD3-0FD848281C4E}">
      <dgm:prSet/>
      <dgm:spPr/>
      <dgm:t>
        <a:bodyPr/>
        <a:lstStyle/>
        <a:p>
          <a:endParaRPr lang="en-US"/>
        </a:p>
      </dgm:t>
    </dgm:pt>
    <dgm:pt modelId="{4B3BAAB7-08B3-4C20-8BC0-FBDC2ED30C95}" type="sibTrans" cxnId="{F6369999-2AFB-469C-BCD3-0FD848281C4E}">
      <dgm:prSet/>
      <dgm:spPr/>
      <dgm:t>
        <a:bodyPr/>
        <a:lstStyle/>
        <a:p>
          <a:endParaRPr lang="en-US"/>
        </a:p>
      </dgm:t>
    </dgm:pt>
    <dgm:pt modelId="{A0BFA97B-69DF-41B3-880E-041A87D1C39C}">
      <dgm:prSet/>
      <dgm:spPr/>
      <dgm:t>
        <a:bodyPr/>
        <a:lstStyle/>
        <a:p>
          <a:r>
            <a:rPr lang="en-US" dirty="0"/>
            <a:t>Despite public reluctance, the program has been heralded as a national example </a:t>
          </a:r>
        </a:p>
      </dgm:t>
    </dgm:pt>
    <dgm:pt modelId="{8AB3AF33-439D-437E-91AD-D3B42EFBDE7E}" type="parTrans" cxnId="{B1FE069B-2296-459A-AE29-8C8DBD672693}">
      <dgm:prSet/>
      <dgm:spPr/>
      <dgm:t>
        <a:bodyPr/>
        <a:lstStyle/>
        <a:p>
          <a:endParaRPr lang="en-US"/>
        </a:p>
      </dgm:t>
    </dgm:pt>
    <dgm:pt modelId="{64563708-0E46-44FB-BF15-A16A3ABD89A6}" type="sibTrans" cxnId="{B1FE069B-2296-459A-AE29-8C8DBD672693}">
      <dgm:prSet/>
      <dgm:spPr/>
      <dgm:t>
        <a:bodyPr/>
        <a:lstStyle/>
        <a:p>
          <a:endParaRPr lang="en-US"/>
        </a:p>
      </dgm:t>
    </dgm:pt>
    <dgm:pt modelId="{7E780ECE-3A7D-9B45-9A73-F7DCD6B02B6D}">
      <dgm:prSet/>
      <dgm:spPr/>
      <dgm:t>
        <a:bodyPr/>
        <a:lstStyle/>
        <a:p>
          <a:r>
            <a:rPr lang="en-US" dirty="0"/>
            <a:t>Residents were forced to find private contractors, were notified when neighborhood public lines were being replaced to foster collaboration between public and private contractors</a:t>
          </a:r>
        </a:p>
      </dgm:t>
    </dgm:pt>
    <dgm:pt modelId="{723D2A97-36CC-4C46-AC30-342CF53128D2}" type="parTrans" cxnId="{DC17EB92-3B77-0A49-BAA4-EBCBF0C42E05}">
      <dgm:prSet/>
      <dgm:spPr/>
      <dgm:t>
        <a:bodyPr/>
        <a:lstStyle/>
        <a:p>
          <a:endParaRPr lang="en-US"/>
        </a:p>
      </dgm:t>
    </dgm:pt>
    <dgm:pt modelId="{533748BA-47CB-1F40-BFF0-9305D1CD3F73}" type="sibTrans" cxnId="{DC17EB92-3B77-0A49-BAA4-EBCBF0C42E05}">
      <dgm:prSet/>
      <dgm:spPr/>
      <dgm:t>
        <a:bodyPr/>
        <a:lstStyle/>
        <a:p>
          <a:endParaRPr lang="en-US"/>
        </a:p>
      </dgm:t>
    </dgm:pt>
    <dgm:pt modelId="{A1F82506-B330-B948-B12C-CBF345957381}">
      <dgm:prSet/>
      <dgm:spPr/>
      <dgm:t>
        <a:bodyPr/>
        <a:lstStyle/>
        <a:p>
          <a:r>
            <a:rPr lang="en-US" dirty="0"/>
            <a:t>Antenna revenue funded rebates for half the private cost up to $1000</a:t>
          </a:r>
        </a:p>
      </dgm:t>
    </dgm:pt>
    <dgm:pt modelId="{38DDC452-57A8-F446-88B7-CDB8B98E42A7}" type="parTrans" cxnId="{50B0A897-3045-A143-91B9-47EBCE1F61A7}">
      <dgm:prSet/>
      <dgm:spPr/>
      <dgm:t>
        <a:bodyPr/>
        <a:lstStyle/>
        <a:p>
          <a:endParaRPr lang="en-US"/>
        </a:p>
      </dgm:t>
    </dgm:pt>
    <dgm:pt modelId="{ACED6491-9DF2-E444-B421-ADD5FE4728AC}" type="sibTrans" cxnId="{50B0A897-3045-A143-91B9-47EBCE1F61A7}">
      <dgm:prSet/>
      <dgm:spPr/>
      <dgm:t>
        <a:bodyPr/>
        <a:lstStyle/>
        <a:p>
          <a:endParaRPr lang="en-US"/>
        </a:p>
      </dgm:t>
    </dgm:pt>
    <dgm:pt modelId="{2DBB6898-02A4-AA4B-9215-55ED0F5B16EA}">
      <dgm:prSet/>
      <dgm:spPr/>
      <dgm:t>
        <a:bodyPr/>
        <a:lstStyle/>
        <a:p>
          <a:r>
            <a:rPr lang="en-US" dirty="0"/>
            <a:t>Non-compliant households were deemed uninhabitable </a:t>
          </a:r>
        </a:p>
      </dgm:t>
    </dgm:pt>
    <dgm:pt modelId="{8E24254B-CFD9-0D43-B477-A11253CD65F8}" type="parTrans" cxnId="{0B8240E6-8694-AF42-B27C-20DD2281B684}">
      <dgm:prSet/>
      <dgm:spPr/>
      <dgm:t>
        <a:bodyPr/>
        <a:lstStyle/>
        <a:p>
          <a:endParaRPr lang="en-US"/>
        </a:p>
      </dgm:t>
    </dgm:pt>
    <dgm:pt modelId="{ECE7DF46-A097-4241-9A73-00B8CBFE9300}" type="sibTrans" cxnId="{0B8240E6-8694-AF42-B27C-20DD2281B684}">
      <dgm:prSet/>
      <dgm:spPr/>
      <dgm:t>
        <a:bodyPr/>
        <a:lstStyle/>
        <a:p>
          <a:endParaRPr lang="en-US"/>
        </a:p>
      </dgm:t>
    </dgm:pt>
    <dgm:pt modelId="{CC0696D6-8994-FD4E-AC08-D387C38A32F5}" type="pres">
      <dgm:prSet presAssocID="{6E9B397D-D02A-43EE-BF69-0EC826022DB3}" presName="Name0" presStyleCnt="0">
        <dgm:presLayoutVars>
          <dgm:dir/>
          <dgm:animLvl val="lvl"/>
          <dgm:resizeHandles val="exact"/>
        </dgm:presLayoutVars>
      </dgm:prSet>
      <dgm:spPr/>
    </dgm:pt>
    <dgm:pt modelId="{60D618AE-D794-1741-9DF8-75173F21B746}" type="pres">
      <dgm:prSet presAssocID="{04576E42-647A-4E22-85BF-18031AABBD1B}" presName="composite" presStyleCnt="0"/>
      <dgm:spPr/>
    </dgm:pt>
    <dgm:pt modelId="{1E73538F-54D7-0B4E-9F9F-956DA32F7299}" type="pres">
      <dgm:prSet presAssocID="{04576E42-647A-4E22-85BF-18031AABBD1B}" presName="parTx" presStyleLbl="node1" presStyleIdx="0" presStyleCnt="4">
        <dgm:presLayoutVars>
          <dgm:chMax val="0"/>
          <dgm:chPref val="0"/>
          <dgm:bulletEnabled val="1"/>
        </dgm:presLayoutVars>
      </dgm:prSet>
      <dgm:spPr/>
    </dgm:pt>
    <dgm:pt modelId="{18A05FCD-C30A-9F47-AC52-7A688BE4C4C3}" type="pres">
      <dgm:prSet presAssocID="{04576E42-647A-4E22-85BF-18031AABBD1B}" presName="desTx" presStyleLbl="revTx" presStyleIdx="0" presStyleCnt="4">
        <dgm:presLayoutVars>
          <dgm:bulletEnabled val="1"/>
        </dgm:presLayoutVars>
      </dgm:prSet>
      <dgm:spPr/>
    </dgm:pt>
    <dgm:pt modelId="{B6A3E6FD-30F2-F84B-82EA-E35AE9ED8452}" type="pres">
      <dgm:prSet presAssocID="{02035DAD-9015-4B33-A1D5-5578414D3B8C}" presName="space" presStyleCnt="0"/>
      <dgm:spPr/>
    </dgm:pt>
    <dgm:pt modelId="{B2A8DB22-F138-9D4A-8CA5-1FF0F837051F}" type="pres">
      <dgm:prSet presAssocID="{DCA60AD8-3E08-4A09-A369-13A9C823A2B2}" presName="composite" presStyleCnt="0"/>
      <dgm:spPr/>
    </dgm:pt>
    <dgm:pt modelId="{B1B63C08-6A1A-A640-BBEF-FA16230B902E}" type="pres">
      <dgm:prSet presAssocID="{DCA60AD8-3E08-4A09-A369-13A9C823A2B2}" presName="parTx" presStyleLbl="node1" presStyleIdx="1" presStyleCnt="4">
        <dgm:presLayoutVars>
          <dgm:chMax val="0"/>
          <dgm:chPref val="0"/>
          <dgm:bulletEnabled val="1"/>
        </dgm:presLayoutVars>
      </dgm:prSet>
      <dgm:spPr/>
    </dgm:pt>
    <dgm:pt modelId="{710025FD-9EFD-F742-8E40-339CB3A0F449}" type="pres">
      <dgm:prSet presAssocID="{DCA60AD8-3E08-4A09-A369-13A9C823A2B2}" presName="desTx" presStyleLbl="revTx" presStyleIdx="1" presStyleCnt="4">
        <dgm:presLayoutVars>
          <dgm:bulletEnabled val="1"/>
        </dgm:presLayoutVars>
      </dgm:prSet>
      <dgm:spPr/>
    </dgm:pt>
    <dgm:pt modelId="{DD21DCC0-BB99-1E45-9DC6-38C24CBBB459}" type="pres">
      <dgm:prSet presAssocID="{E5196872-6929-47A5-B714-4FF247EDB56F}" presName="space" presStyleCnt="0"/>
      <dgm:spPr/>
    </dgm:pt>
    <dgm:pt modelId="{5439ECA0-F599-8549-A82A-62B1CD237CAB}" type="pres">
      <dgm:prSet presAssocID="{B3453963-52BC-4F2A-9507-FE44C3DB8C84}" presName="composite" presStyleCnt="0"/>
      <dgm:spPr/>
    </dgm:pt>
    <dgm:pt modelId="{4D578CCC-275A-7244-8EC4-0F8A6818E061}" type="pres">
      <dgm:prSet presAssocID="{B3453963-52BC-4F2A-9507-FE44C3DB8C84}" presName="parTx" presStyleLbl="node1" presStyleIdx="2" presStyleCnt="4">
        <dgm:presLayoutVars>
          <dgm:chMax val="0"/>
          <dgm:chPref val="0"/>
          <dgm:bulletEnabled val="1"/>
        </dgm:presLayoutVars>
      </dgm:prSet>
      <dgm:spPr/>
    </dgm:pt>
    <dgm:pt modelId="{9BD9258D-1B78-904B-9008-8102B59086DE}" type="pres">
      <dgm:prSet presAssocID="{B3453963-52BC-4F2A-9507-FE44C3DB8C84}" presName="desTx" presStyleLbl="revTx" presStyleIdx="2" presStyleCnt="4">
        <dgm:presLayoutVars>
          <dgm:bulletEnabled val="1"/>
        </dgm:presLayoutVars>
      </dgm:prSet>
      <dgm:spPr/>
    </dgm:pt>
    <dgm:pt modelId="{DF1A0739-D16E-A346-BD20-1FA1CB736F9F}" type="pres">
      <dgm:prSet presAssocID="{70D94BEA-6B37-4B17-9251-BD2F89698CD8}" presName="space" presStyleCnt="0"/>
      <dgm:spPr/>
    </dgm:pt>
    <dgm:pt modelId="{DF8F1FA3-9EB7-1A45-BC57-66696657201E}" type="pres">
      <dgm:prSet presAssocID="{2F0227FF-48A1-47CE-9CA8-9635016FFACE}" presName="composite" presStyleCnt="0"/>
      <dgm:spPr/>
    </dgm:pt>
    <dgm:pt modelId="{7C0B0424-0D1B-E44E-9128-890660BF9205}" type="pres">
      <dgm:prSet presAssocID="{2F0227FF-48A1-47CE-9CA8-9635016FFACE}" presName="parTx" presStyleLbl="node1" presStyleIdx="3" presStyleCnt="4">
        <dgm:presLayoutVars>
          <dgm:chMax val="0"/>
          <dgm:chPref val="0"/>
          <dgm:bulletEnabled val="1"/>
        </dgm:presLayoutVars>
      </dgm:prSet>
      <dgm:spPr/>
    </dgm:pt>
    <dgm:pt modelId="{15067BDA-55EC-8E4E-B4E7-8F38E8A5DDAA}" type="pres">
      <dgm:prSet presAssocID="{2F0227FF-48A1-47CE-9CA8-9635016FFACE}" presName="desTx" presStyleLbl="revTx" presStyleIdx="3" presStyleCnt="4">
        <dgm:presLayoutVars>
          <dgm:bulletEnabled val="1"/>
        </dgm:presLayoutVars>
      </dgm:prSet>
      <dgm:spPr/>
    </dgm:pt>
  </dgm:ptLst>
  <dgm:cxnLst>
    <dgm:cxn modelId="{6C29272E-7D28-0E43-AB54-6D6DECE1D9AF}" type="presOf" srcId="{A1F82506-B330-B948-B12C-CBF345957381}" destId="{9BD9258D-1B78-904B-9008-8102B59086DE}" srcOrd="0" destOrd="1" presId="urn:microsoft.com/office/officeart/2005/8/layout/chevron1"/>
    <dgm:cxn modelId="{6EDAC445-977C-4E80-B253-A84F67BF0033}" srcId="{04576E42-647A-4E22-85BF-18031AABBD1B}" destId="{0D2C4E02-4A0C-4023-A872-FD5207BFAE52}" srcOrd="0" destOrd="0" parTransId="{799239B2-8054-4E5D-A308-DEED9DF582D2}" sibTransId="{BBD703E7-9676-4057-8874-E50D3EF9DDE7}"/>
    <dgm:cxn modelId="{0E16FB4C-0775-9547-ADBB-4F6318C1FE6D}" type="presOf" srcId="{2DBB6898-02A4-AA4B-9215-55ED0F5B16EA}" destId="{15067BDA-55EC-8E4E-B4E7-8F38E8A5DDAA}" srcOrd="0" destOrd="1" presId="urn:microsoft.com/office/officeart/2005/8/layout/chevron1"/>
    <dgm:cxn modelId="{2733AE55-AF03-8940-9EE8-546D034190A8}" type="presOf" srcId="{B3453963-52BC-4F2A-9507-FE44C3DB8C84}" destId="{4D578CCC-275A-7244-8EC4-0F8A6818E061}" srcOrd="0" destOrd="0" presId="urn:microsoft.com/office/officeart/2005/8/layout/chevron1"/>
    <dgm:cxn modelId="{2315C473-628D-BA47-B666-981E14F98B4A}" type="presOf" srcId="{6E9B397D-D02A-43EE-BF69-0EC826022DB3}" destId="{CC0696D6-8994-FD4E-AC08-D387C38A32F5}" srcOrd="0" destOrd="0" presId="urn:microsoft.com/office/officeart/2005/8/layout/chevron1"/>
    <dgm:cxn modelId="{A29CBB7E-67AB-4147-8413-65FD4C3C7F14}" srcId="{6E9B397D-D02A-43EE-BF69-0EC826022DB3}" destId="{B3453963-52BC-4F2A-9507-FE44C3DB8C84}" srcOrd="2" destOrd="0" parTransId="{A660C15C-F6AA-4D11-9BDF-C8CB2184C9FC}" sibTransId="{70D94BEA-6B37-4B17-9251-BD2F89698CD8}"/>
    <dgm:cxn modelId="{DD13318E-701B-4713-B06D-D6667BAADE33}" srcId="{B3453963-52BC-4F2A-9507-FE44C3DB8C84}" destId="{9212627C-8501-45D0-8AB1-76FCB88E36E9}" srcOrd="0" destOrd="0" parTransId="{D7D82EE5-50FD-427B-A196-96F700630B4A}" sibTransId="{B08FCF9A-88AF-4CDB-A67D-B1B9223D4618}"/>
    <dgm:cxn modelId="{C65A1D92-B236-5E41-B871-28B884E615BD}" type="presOf" srcId="{DCA60AD8-3E08-4A09-A369-13A9C823A2B2}" destId="{B1B63C08-6A1A-A640-BBEF-FA16230B902E}" srcOrd="0" destOrd="0" presId="urn:microsoft.com/office/officeart/2005/8/layout/chevron1"/>
    <dgm:cxn modelId="{DC17EB92-3B77-0A49-BAA4-EBCBF0C42E05}" srcId="{DCA60AD8-3E08-4A09-A369-13A9C823A2B2}" destId="{7E780ECE-3A7D-9B45-9A73-F7DCD6B02B6D}" srcOrd="1" destOrd="0" parTransId="{723D2A97-36CC-4C46-AC30-342CF53128D2}" sibTransId="{533748BA-47CB-1F40-BFF0-9305D1CD3F73}"/>
    <dgm:cxn modelId="{55A59296-38F7-F443-8396-2D9802943127}" type="presOf" srcId="{9212627C-8501-45D0-8AB1-76FCB88E36E9}" destId="{9BD9258D-1B78-904B-9008-8102B59086DE}" srcOrd="0" destOrd="0" presId="urn:microsoft.com/office/officeart/2005/8/layout/chevron1"/>
    <dgm:cxn modelId="{50B0A897-3045-A143-91B9-47EBCE1F61A7}" srcId="{B3453963-52BC-4F2A-9507-FE44C3DB8C84}" destId="{A1F82506-B330-B948-B12C-CBF345957381}" srcOrd="1" destOrd="0" parTransId="{38DDC452-57A8-F446-88B7-CDB8B98E42A7}" sibTransId="{ACED6491-9DF2-E444-B421-ADD5FE4728AC}"/>
    <dgm:cxn modelId="{90FF8199-40D9-B345-991D-DB3EAA581BF3}" type="presOf" srcId="{0D2C4E02-4A0C-4023-A872-FD5207BFAE52}" destId="{18A05FCD-C30A-9F47-AC52-7A688BE4C4C3}" srcOrd="0" destOrd="0" presId="urn:microsoft.com/office/officeart/2005/8/layout/chevron1"/>
    <dgm:cxn modelId="{F6369999-2AFB-469C-BCD3-0FD848281C4E}" srcId="{6E9B397D-D02A-43EE-BF69-0EC826022DB3}" destId="{2F0227FF-48A1-47CE-9CA8-9635016FFACE}" srcOrd="3" destOrd="0" parTransId="{0F0E913D-BBA5-46EA-A535-8716842A8891}" sibTransId="{4B3BAAB7-08B3-4C20-8BC0-FBDC2ED30C95}"/>
    <dgm:cxn modelId="{B1FE069B-2296-459A-AE29-8C8DBD672693}" srcId="{2F0227FF-48A1-47CE-9CA8-9635016FFACE}" destId="{A0BFA97B-69DF-41B3-880E-041A87D1C39C}" srcOrd="0" destOrd="0" parTransId="{8AB3AF33-439D-437E-91AD-D3B42EFBDE7E}" sibTransId="{64563708-0E46-44FB-BF15-A16A3ABD89A6}"/>
    <dgm:cxn modelId="{5F8675A8-7819-497D-9D3B-D3CD3FAD2C4A}" srcId="{6E9B397D-D02A-43EE-BF69-0EC826022DB3}" destId="{DCA60AD8-3E08-4A09-A369-13A9C823A2B2}" srcOrd="1" destOrd="0" parTransId="{7A8E417E-1861-44AF-9315-936583C7F763}" sibTransId="{E5196872-6929-47A5-B714-4FF247EDB56F}"/>
    <dgm:cxn modelId="{0E9B8CAC-173A-DF4A-AA5D-6153F1B8BA16}" type="presOf" srcId="{04576E42-647A-4E22-85BF-18031AABBD1B}" destId="{1E73538F-54D7-0B4E-9F9F-956DA32F7299}" srcOrd="0" destOrd="0" presId="urn:microsoft.com/office/officeart/2005/8/layout/chevron1"/>
    <dgm:cxn modelId="{5E3CC6B6-0762-4D93-B034-BF034DE245F0}" srcId="{DCA60AD8-3E08-4A09-A369-13A9C823A2B2}" destId="{146C4915-7198-4632-A6EC-CEB912F8EDD1}" srcOrd="0" destOrd="0" parTransId="{EBEE105A-33A8-43EC-8222-C4403C4753BB}" sibTransId="{75945090-A6ED-49BD-8B16-740174A8BD40}"/>
    <dgm:cxn modelId="{FF09B0C4-AAE3-9841-BABC-B734372D378F}" type="presOf" srcId="{2F0227FF-48A1-47CE-9CA8-9635016FFACE}" destId="{7C0B0424-0D1B-E44E-9128-890660BF9205}" srcOrd="0" destOrd="0" presId="urn:microsoft.com/office/officeart/2005/8/layout/chevron1"/>
    <dgm:cxn modelId="{10EB9AD1-D94D-BC4C-8AE1-A681919EA07B}" type="presOf" srcId="{146C4915-7198-4632-A6EC-CEB912F8EDD1}" destId="{710025FD-9EFD-F742-8E40-339CB3A0F449}" srcOrd="0" destOrd="0" presId="urn:microsoft.com/office/officeart/2005/8/layout/chevron1"/>
    <dgm:cxn modelId="{A35D5EDC-0605-1143-9E0C-73CF36485392}" type="presOf" srcId="{7E780ECE-3A7D-9B45-9A73-F7DCD6B02B6D}" destId="{710025FD-9EFD-F742-8E40-339CB3A0F449}" srcOrd="0" destOrd="1" presId="urn:microsoft.com/office/officeart/2005/8/layout/chevron1"/>
    <dgm:cxn modelId="{0B8240E6-8694-AF42-B27C-20DD2281B684}" srcId="{2F0227FF-48A1-47CE-9CA8-9635016FFACE}" destId="{2DBB6898-02A4-AA4B-9215-55ED0F5B16EA}" srcOrd="1" destOrd="0" parTransId="{8E24254B-CFD9-0D43-B477-A11253CD65F8}" sibTransId="{ECE7DF46-A097-4241-9A73-00B8CBFE9300}"/>
    <dgm:cxn modelId="{7B4BAFEF-7260-4B5C-A483-6409FEDC4F4B}" srcId="{6E9B397D-D02A-43EE-BF69-0EC826022DB3}" destId="{04576E42-647A-4E22-85BF-18031AABBD1B}" srcOrd="0" destOrd="0" parTransId="{BEE57A16-10A6-441F-8CED-0EEB61A17794}" sibTransId="{02035DAD-9015-4B33-A1D5-5578414D3B8C}"/>
    <dgm:cxn modelId="{4F95D6F2-B190-D749-8112-D9986405A089}" type="presOf" srcId="{A0BFA97B-69DF-41B3-880E-041A87D1C39C}" destId="{15067BDA-55EC-8E4E-B4E7-8F38E8A5DDAA}" srcOrd="0" destOrd="0" presId="urn:microsoft.com/office/officeart/2005/8/layout/chevron1"/>
    <dgm:cxn modelId="{173FE43F-961E-1F4E-8425-9781C204D270}" type="presParOf" srcId="{CC0696D6-8994-FD4E-AC08-D387C38A32F5}" destId="{60D618AE-D794-1741-9DF8-75173F21B746}" srcOrd="0" destOrd="0" presId="urn:microsoft.com/office/officeart/2005/8/layout/chevron1"/>
    <dgm:cxn modelId="{632D7FEC-2F69-9348-B4C3-4AA5AF20D3CD}" type="presParOf" srcId="{60D618AE-D794-1741-9DF8-75173F21B746}" destId="{1E73538F-54D7-0B4E-9F9F-956DA32F7299}" srcOrd="0" destOrd="0" presId="urn:microsoft.com/office/officeart/2005/8/layout/chevron1"/>
    <dgm:cxn modelId="{8A6E7CF8-B505-9F4D-B92F-CB4253755D83}" type="presParOf" srcId="{60D618AE-D794-1741-9DF8-75173F21B746}" destId="{18A05FCD-C30A-9F47-AC52-7A688BE4C4C3}" srcOrd="1" destOrd="0" presId="urn:microsoft.com/office/officeart/2005/8/layout/chevron1"/>
    <dgm:cxn modelId="{A079AA2F-9C71-164C-BD36-457909798172}" type="presParOf" srcId="{CC0696D6-8994-FD4E-AC08-D387C38A32F5}" destId="{B6A3E6FD-30F2-F84B-82EA-E35AE9ED8452}" srcOrd="1" destOrd="0" presId="urn:microsoft.com/office/officeart/2005/8/layout/chevron1"/>
    <dgm:cxn modelId="{D1B4B4E9-F54C-8A43-A1D0-7C09E2452547}" type="presParOf" srcId="{CC0696D6-8994-FD4E-AC08-D387C38A32F5}" destId="{B2A8DB22-F138-9D4A-8CA5-1FF0F837051F}" srcOrd="2" destOrd="0" presId="urn:microsoft.com/office/officeart/2005/8/layout/chevron1"/>
    <dgm:cxn modelId="{4D88593D-FCA0-3E47-940B-276B9E77717A}" type="presParOf" srcId="{B2A8DB22-F138-9D4A-8CA5-1FF0F837051F}" destId="{B1B63C08-6A1A-A640-BBEF-FA16230B902E}" srcOrd="0" destOrd="0" presId="urn:microsoft.com/office/officeart/2005/8/layout/chevron1"/>
    <dgm:cxn modelId="{FC1C5325-0447-E847-BEF8-8CD4BC1DCD4E}" type="presParOf" srcId="{B2A8DB22-F138-9D4A-8CA5-1FF0F837051F}" destId="{710025FD-9EFD-F742-8E40-339CB3A0F449}" srcOrd="1" destOrd="0" presId="urn:microsoft.com/office/officeart/2005/8/layout/chevron1"/>
    <dgm:cxn modelId="{110DCF19-B264-8642-94B2-8B822D2F2A08}" type="presParOf" srcId="{CC0696D6-8994-FD4E-AC08-D387C38A32F5}" destId="{DD21DCC0-BB99-1E45-9DC6-38C24CBBB459}" srcOrd="3" destOrd="0" presId="urn:microsoft.com/office/officeart/2005/8/layout/chevron1"/>
    <dgm:cxn modelId="{CD2C4FD8-22D9-924C-8BBF-A3942A351BC8}" type="presParOf" srcId="{CC0696D6-8994-FD4E-AC08-D387C38A32F5}" destId="{5439ECA0-F599-8549-A82A-62B1CD237CAB}" srcOrd="4" destOrd="0" presId="urn:microsoft.com/office/officeart/2005/8/layout/chevron1"/>
    <dgm:cxn modelId="{FF6C64AA-1BF2-A048-9B7A-E1A9E13D3A31}" type="presParOf" srcId="{5439ECA0-F599-8549-A82A-62B1CD237CAB}" destId="{4D578CCC-275A-7244-8EC4-0F8A6818E061}" srcOrd="0" destOrd="0" presId="urn:microsoft.com/office/officeart/2005/8/layout/chevron1"/>
    <dgm:cxn modelId="{39439589-4515-D045-9541-5A88CF98294F}" type="presParOf" srcId="{5439ECA0-F599-8549-A82A-62B1CD237CAB}" destId="{9BD9258D-1B78-904B-9008-8102B59086DE}" srcOrd="1" destOrd="0" presId="urn:microsoft.com/office/officeart/2005/8/layout/chevron1"/>
    <dgm:cxn modelId="{E52ACCF4-34CB-F740-A908-A386FDB56F93}" type="presParOf" srcId="{CC0696D6-8994-FD4E-AC08-D387C38A32F5}" destId="{DF1A0739-D16E-A346-BD20-1FA1CB736F9F}" srcOrd="5" destOrd="0" presId="urn:microsoft.com/office/officeart/2005/8/layout/chevron1"/>
    <dgm:cxn modelId="{D32557C3-8E07-B941-A37A-2654294EF355}" type="presParOf" srcId="{CC0696D6-8994-FD4E-AC08-D387C38A32F5}" destId="{DF8F1FA3-9EB7-1A45-BC57-66696657201E}" srcOrd="6" destOrd="0" presId="urn:microsoft.com/office/officeart/2005/8/layout/chevron1"/>
    <dgm:cxn modelId="{E2D30B6E-ED32-F74F-9E5F-28CEE4B3D504}" type="presParOf" srcId="{DF8F1FA3-9EB7-1A45-BC57-66696657201E}" destId="{7C0B0424-0D1B-E44E-9128-890660BF9205}" srcOrd="0" destOrd="0" presId="urn:microsoft.com/office/officeart/2005/8/layout/chevron1"/>
    <dgm:cxn modelId="{C9336E61-FF6B-0845-B38E-C314FAF69F9A}" type="presParOf" srcId="{DF8F1FA3-9EB7-1A45-BC57-66696657201E}" destId="{15067BDA-55EC-8E4E-B4E7-8F38E8A5DDAA}"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9B397D-D02A-43EE-BF69-0EC826022DB3}" type="doc">
      <dgm:prSet loTypeId="urn:microsoft.com/office/officeart/2005/8/layout/chevron1" loCatId="process" qsTypeId="urn:microsoft.com/office/officeart/2005/8/quickstyle/simple1" qsCatId="simple" csTypeId="urn:microsoft.com/office/officeart/2005/8/colors/accent4_5" csCatId="accent4" phldr="1"/>
      <dgm:spPr/>
      <dgm:t>
        <a:bodyPr/>
        <a:lstStyle/>
        <a:p>
          <a:endParaRPr lang="en-US"/>
        </a:p>
      </dgm:t>
    </dgm:pt>
    <dgm:pt modelId="{04576E42-647A-4E22-85BF-18031AABBD1B}">
      <dgm:prSet/>
      <dgm:spPr/>
      <dgm:t>
        <a:bodyPr/>
        <a:lstStyle/>
        <a:p>
          <a:r>
            <a:rPr lang="en-US"/>
            <a:t>Impetus </a:t>
          </a:r>
        </a:p>
      </dgm:t>
    </dgm:pt>
    <dgm:pt modelId="{BEE57A16-10A6-441F-8CED-0EEB61A17794}" type="parTrans" cxnId="{7B4BAFEF-7260-4B5C-A483-6409FEDC4F4B}">
      <dgm:prSet/>
      <dgm:spPr/>
      <dgm:t>
        <a:bodyPr/>
        <a:lstStyle/>
        <a:p>
          <a:endParaRPr lang="en-US"/>
        </a:p>
      </dgm:t>
    </dgm:pt>
    <dgm:pt modelId="{02035DAD-9015-4B33-A1D5-5578414D3B8C}" type="sibTrans" cxnId="{7B4BAFEF-7260-4B5C-A483-6409FEDC4F4B}">
      <dgm:prSet/>
      <dgm:spPr/>
      <dgm:t>
        <a:bodyPr/>
        <a:lstStyle/>
        <a:p>
          <a:endParaRPr lang="en-US"/>
        </a:p>
      </dgm:t>
    </dgm:pt>
    <dgm:pt modelId="{0D2C4E02-4A0C-4023-A872-FD5207BFAE52}">
      <dgm:prSet/>
      <dgm:spPr/>
      <dgm:t>
        <a:bodyPr/>
        <a:lstStyle/>
        <a:p>
          <a:r>
            <a:rPr lang="en-US" dirty="0"/>
            <a:t>2014, unauthorized change of anti-corrosion chemicals led to a class-action lawsuit by residents</a:t>
          </a:r>
        </a:p>
      </dgm:t>
    </dgm:pt>
    <dgm:pt modelId="{799239B2-8054-4E5D-A308-DEED9DF582D2}" type="parTrans" cxnId="{6EDAC445-977C-4E80-B253-A84F67BF0033}">
      <dgm:prSet/>
      <dgm:spPr/>
      <dgm:t>
        <a:bodyPr/>
        <a:lstStyle/>
        <a:p>
          <a:endParaRPr lang="en-US"/>
        </a:p>
      </dgm:t>
    </dgm:pt>
    <dgm:pt modelId="{BBD703E7-9676-4057-8874-E50D3EF9DDE7}" type="sibTrans" cxnId="{6EDAC445-977C-4E80-B253-A84F67BF0033}">
      <dgm:prSet/>
      <dgm:spPr/>
      <dgm:t>
        <a:bodyPr/>
        <a:lstStyle/>
        <a:p>
          <a:endParaRPr lang="en-US"/>
        </a:p>
      </dgm:t>
    </dgm:pt>
    <dgm:pt modelId="{DCA60AD8-3E08-4A09-A369-13A9C823A2B2}">
      <dgm:prSet/>
      <dgm:spPr/>
      <dgm:t>
        <a:bodyPr/>
        <a:lstStyle/>
        <a:p>
          <a:r>
            <a:rPr lang="en-US"/>
            <a:t>Implementation Model and Logistics </a:t>
          </a:r>
        </a:p>
      </dgm:t>
    </dgm:pt>
    <dgm:pt modelId="{7A8E417E-1861-44AF-9315-936583C7F763}" type="parTrans" cxnId="{5F8675A8-7819-497D-9D3B-D3CD3FAD2C4A}">
      <dgm:prSet/>
      <dgm:spPr/>
      <dgm:t>
        <a:bodyPr/>
        <a:lstStyle/>
        <a:p>
          <a:endParaRPr lang="en-US"/>
        </a:p>
      </dgm:t>
    </dgm:pt>
    <dgm:pt modelId="{E5196872-6929-47A5-B714-4FF247EDB56F}" type="sibTrans" cxnId="{5F8675A8-7819-497D-9D3B-D3CD3FAD2C4A}">
      <dgm:prSet/>
      <dgm:spPr/>
      <dgm:t>
        <a:bodyPr/>
        <a:lstStyle/>
        <a:p>
          <a:endParaRPr lang="en-US"/>
        </a:p>
      </dgm:t>
    </dgm:pt>
    <dgm:pt modelId="{146C4915-7198-4632-A6EC-CEB912F8EDD1}">
      <dgm:prSet/>
      <dgm:spPr/>
      <dgm:t>
        <a:bodyPr/>
        <a:lstStyle/>
        <a:p>
          <a:r>
            <a:rPr lang="en-US" dirty="0"/>
            <a:t>Prioritize areas with children, pregnant women, high LSL density, and limited income</a:t>
          </a:r>
        </a:p>
      </dgm:t>
    </dgm:pt>
    <dgm:pt modelId="{EBEE105A-33A8-43EC-8222-C4403C4753BB}" type="parTrans" cxnId="{5E3CC6B6-0762-4D93-B034-BF034DE245F0}">
      <dgm:prSet/>
      <dgm:spPr/>
      <dgm:t>
        <a:bodyPr/>
        <a:lstStyle/>
        <a:p>
          <a:endParaRPr lang="en-US"/>
        </a:p>
      </dgm:t>
    </dgm:pt>
    <dgm:pt modelId="{75945090-A6ED-49BD-8B16-740174A8BD40}" type="sibTrans" cxnId="{5E3CC6B6-0762-4D93-B034-BF034DE245F0}">
      <dgm:prSet/>
      <dgm:spPr/>
      <dgm:t>
        <a:bodyPr/>
        <a:lstStyle/>
        <a:p>
          <a:endParaRPr lang="en-US"/>
        </a:p>
      </dgm:t>
    </dgm:pt>
    <dgm:pt modelId="{B3453963-52BC-4F2A-9507-FE44C3DB8C84}">
      <dgm:prSet/>
      <dgm:spPr/>
      <dgm:t>
        <a:bodyPr/>
        <a:lstStyle/>
        <a:p>
          <a:r>
            <a:rPr lang="en-US"/>
            <a:t>Financing </a:t>
          </a:r>
        </a:p>
      </dgm:t>
    </dgm:pt>
    <dgm:pt modelId="{A660C15C-F6AA-4D11-9BDF-C8CB2184C9FC}" type="parTrans" cxnId="{A29CBB7E-67AB-4147-8413-65FD4C3C7F14}">
      <dgm:prSet/>
      <dgm:spPr/>
      <dgm:t>
        <a:bodyPr/>
        <a:lstStyle/>
        <a:p>
          <a:endParaRPr lang="en-US"/>
        </a:p>
      </dgm:t>
    </dgm:pt>
    <dgm:pt modelId="{70D94BEA-6B37-4B17-9251-BD2F89698CD8}" type="sibTrans" cxnId="{A29CBB7E-67AB-4147-8413-65FD4C3C7F14}">
      <dgm:prSet/>
      <dgm:spPr/>
      <dgm:t>
        <a:bodyPr/>
        <a:lstStyle/>
        <a:p>
          <a:endParaRPr lang="en-US"/>
        </a:p>
      </dgm:t>
    </dgm:pt>
    <dgm:pt modelId="{9212627C-8501-45D0-8AB1-76FCB88E36E9}">
      <dgm:prSet/>
      <dgm:spPr/>
      <dgm:t>
        <a:bodyPr/>
        <a:lstStyle/>
        <a:p>
          <a:r>
            <a:rPr lang="en-US" dirty="0"/>
            <a:t>PENNVEST low-interest loan and grants</a:t>
          </a:r>
        </a:p>
      </dgm:t>
    </dgm:pt>
    <dgm:pt modelId="{D7D82EE5-50FD-427B-A196-96F700630B4A}" type="parTrans" cxnId="{DD13318E-701B-4713-B06D-D6667BAADE33}">
      <dgm:prSet/>
      <dgm:spPr/>
      <dgm:t>
        <a:bodyPr/>
        <a:lstStyle/>
        <a:p>
          <a:endParaRPr lang="en-US"/>
        </a:p>
      </dgm:t>
    </dgm:pt>
    <dgm:pt modelId="{B08FCF9A-88AF-4CDB-A67D-B1B9223D4618}" type="sibTrans" cxnId="{DD13318E-701B-4713-B06D-D6667BAADE33}">
      <dgm:prSet/>
      <dgm:spPr/>
      <dgm:t>
        <a:bodyPr/>
        <a:lstStyle/>
        <a:p>
          <a:endParaRPr lang="en-US"/>
        </a:p>
      </dgm:t>
    </dgm:pt>
    <dgm:pt modelId="{2F0227FF-48A1-47CE-9CA8-9635016FFACE}">
      <dgm:prSet/>
      <dgm:spPr/>
      <dgm:t>
        <a:bodyPr/>
        <a:lstStyle/>
        <a:p>
          <a:r>
            <a:rPr lang="en-US"/>
            <a:t>Community Engagement </a:t>
          </a:r>
        </a:p>
      </dgm:t>
    </dgm:pt>
    <dgm:pt modelId="{0F0E913D-BBA5-46EA-A535-8716842A8891}" type="parTrans" cxnId="{F6369999-2AFB-469C-BCD3-0FD848281C4E}">
      <dgm:prSet/>
      <dgm:spPr/>
      <dgm:t>
        <a:bodyPr/>
        <a:lstStyle/>
        <a:p>
          <a:endParaRPr lang="en-US"/>
        </a:p>
      </dgm:t>
    </dgm:pt>
    <dgm:pt modelId="{4B3BAAB7-08B3-4C20-8BC0-FBDC2ED30C95}" type="sibTrans" cxnId="{F6369999-2AFB-469C-BCD3-0FD848281C4E}">
      <dgm:prSet/>
      <dgm:spPr/>
      <dgm:t>
        <a:bodyPr/>
        <a:lstStyle/>
        <a:p>
          <a:endParaRPr lang="en-US"/>
        </a:p>
      </dgm:t>
    </dgm:pt>
    <dgm:pt modelId="{A0BFA97B-69DF-41B3-880E-041A87D1C39C}">
      <dgm:prSet/>
      <dgm:spPr/>
      <dgm:t>
        <a:bodyPr/>
        <a:lstStyle/>
        <a:p>
          <a:r>
            <a:rPr lang="en-US" dirty="0"/>
            <a:t>Lead help desk program conducts lead outreach and obtains right-of-entry signatures - cited difficulty with responsiveness, particularly in low-income communities</a:t>
          </a:r>
        </a:p>
      </dgm:t>
    </dgm:pt>
    <dgm:pt modelId="{8AB3AF33-439D-437E-91AD-D3B42EFBDE7E}" type="parTrans" cxnId="{B1FE069B-2296-459A-AE29-8C8DBD672693}">
      <dgm:prSet/>
      <dgm:spPr/>
      <dgm:t>
        <a:bodyPr/>
        <a:lstStyle/>
        <a:p>
          <a:endParaRPr lang="en-US"/>
        </a:p>
      </dgm:t>
    </dgm:pt>
    <dgm:pt modelId="{64563708-0E46-44FB-BF15-A16A3ABD89A6}" type="sibTrans" cxnId="{B1FE069B-2296-459A-AE29-8C8DBD672693}">
      <dgm:prSet/>
      <dgm:spPr/>
      <dgm:t>
        <a:bodyPr/>
        <a:lstStyle/>
        <a:p>
          <a:endParaRPr lang="en-US"/>
        </a:p>
      </dgm:t>
    </dgm:pt>
    <dgm:pt modelId="{837822D4-8EA5-A546-A2EC-F42FEC7E8C39}">
      <dgm:prSet/>
      <dgm:spPr/>
      <dgm:t>
        <a:bodyPr/>
        <a:lstStyle/>
        <a:p>
          <a:endParaRPr lang="en-US" dirty="0"/>
        </a:p>
      </dgm:t>
    </dgm:pt>
    <dgm:pt modelId="{B86A9517-DD6F-B64F-B766-4A4A6A6E0EA4}" type="parTrans" cxnId="{BA9D1CEE-6F22-2741-A475-1542516FE0F7}">
      <dgm:prSet/>
      <dgm:spPr/>
      <dgm:t>
        <a:bodyPr/>
        <a:lstStyle/>
        <a:p>
          <a:endParaRPr lang="en-US"/>
        </a:p>
      </dgm:t>
    </dgm:pt>
    <dgm:pt modelId="{9E2B09CC-D12D-B740-BF9F-5CAD6B57C915}" type="sibTrans" cxnId="{BA9D1CEE-6F22-2741-A475-1542516FE0F7}">
      <dgm:prSet/>
      <dgm:spPr/>
      <dgm:t>
        <a:bodyPr/>
        <a:lstStyle/>
        <a:p>
          <a:endParaRPr lang="en-US"/>
        </a:p>
      </dgm:t>
    </dgm:pt>
    <dgm:pt modelId="{381B8887-867E-9649-99A3-F7F94F3ED593}">
      <dgm:prSet/>
      <dgm:spPr/>
      <dgm:t>
        <a:bodyPr/>
        <a:lstStyle/>
        <a:p>
          <a:r>
            <a:rPr lang="en-US"/>
            <a:t>Pay for almost all private-side replacements</a:t>
          </a:r>
          <a:endParaRPr lang="en-US" dirty="0"/>
        </a:p>
      </dgm:t>
    </dgm:pt>
    <dgm:pt modelId="{8AB384E5-257E-324C-89D7-ECB9A035221D}" type="parTrans" cxnId="{10E44AE5-8D21-744E-8C10-39EE039EA6A1}">
      <dgm:prSet/>
      <dgm:spPr/>
      <dgm:t>
        <a:bodyPr/>
        <a:lstStyle/>
        <a:p>
          <a:endParaRPr lang="en-US"/>
        </a:p>
      </dgm:t>
    </dgm:pt>
    <dgm:pt modelId="{365A43BB-4659-B149-912C-6C0B7638AD21}" type="sibTrans" cxnId="{10E44AE5-8D21-744E-8C10-39EE039EA6A1}">
      <dgm:prSet/>
      <dgm:spPr/>
      <dgm:t>
        <a:bodyPr/>
        <a:lstStyle/>
        <a:p>
          <a:endParaRPr lang="en-US"/>
        </a:p>
      </dgm:t>
    </dgm:pt>
    <dgm:pt modelId="{9C44F638-0A47-704C-A8D0-99B367FC4C05}">
      <dgm:prSet/>
      <dgm:spPr/>
      <dgm:t>
        <a:bodyPr/>
        <a:lstStyle/>
        <a:p>
          <a:r>
            <a:rPr lang="en-US"/>
            <a:t>Integration with water main repair program to preserve cost and efficiency</a:t>
          </a:r>
          <a:endParaRPr lang="en-US" dirty="0"/>
        </a:p>
      </dgm:t>
    </dgm:pt>
    <dgm:pt modelId="{248B078F-4C31-B340-91E4-6D5121F6E202}" type="parTrans" cxnId="{84824F50-1A21-7F4F-85D3-E1542DE0E1A5}">
      <dgm:prSet/>
      <dgm:spPr/>
      <dgm:t>
        <a:bodyPr/>
        <a:lstStyle/>
        <a:p>
          <a:endParaRPr lang="en-US"/>
        </a:p>
      </dgm:t>
    </dgm:pt>
    <dgm:pt modelId="{27DC3262-3179-6848-B16A-6FA1C984AA8A}" type="sibTrans" cxnId="{84824F50-1A21-7F4F-85D3-E1542DE0E1A5}">
      <dgm:prSet/>
      <dgm:spPr/>
      <dgm:t>
        <a:bodyPr/>
        <a:lstStyle/>
        <a:p>
          <a:endParaRPr lang="en-US"/>
        </a:p>
      </dgm:t>
    </dgm:pt>
    <dgm:pt modelId="{94886AC6-9875-154D-9F01-AE27A008B8B7}">
      <dgm:prSet/>
      <dgm:spPr/>
      <dgm:t>
        <a:bodyPr/>
        <a:lstStyle/>
        <a:p>
          <a:r>
            <a:rPr lang="en-US" dirty="0"/>
            <a:t>Implement machine-learning model to predict location of lead pipes</a:t>
          </a:r>
        </a:p>
      </dgm:t>
    </dgm:pt>
    <dgm:pt modelId="{0E3FD4AD-172D-CE43-A3FC-54B4EBF0049B}" type="parTrans" cxnId="{80CD2452-C846-DE45-AD26-F01F76FC1C43}">
      <dgm:prSet/>
      <dgm:spPr/>
      <dgm:t>
        <a:bodyPr/>
        <a:lstStyle/>
        <a:p>
          <a:endParaRPr lang="en-US"/>
        </a:p>
      </dgm:t>
    </dgm:pt>
    <dgm:pt modelId="{3C1A16C8-F81D-714F-8753-A650977145D5}" type="sibTrans" cxnId="{80CD2452-C846-DE45-AD26-F01F76FC1C43}">
      <dgm:prSet/>
      <dgm:spPr/>
      <dgm:t>
        <a:bodyPr/>
        <a:lstStyle/>
        <a:p>
          <a:endParaRPr lang="en-US"/>
        </a:p>
      </dgm:t>
    </dgm:pt>
    <dgm:pt modelId="{B8E8FAEB-D6D2-A143-B5E7-CC3CEBEB0CB8}">
      <dgm:prSet/>
      <dgm:spPr/>
      <dgm:t>
        <a:bodyPr/>
        <a:lstStyle/>
        <a:p>
          <a:r>
            <a:rPr lang="en-US" dirty="0"/>
            <a:t>Rate increase - proposed up to 19% hike by 2021</a:t>
          </a:r>
        </a:p>
      </dgm:t>
    </dgm:pt>
    <dgm:pt modelId="{0069341F-7636-3B45-BB27-B75FF2387152}" type="parTrans" cxnId="{AB297A87-0833-3D4B-BFBD-920BE272FC5F}">
      <dgm:prSet/>
      <dgm:spPr/>
      <dgm:t>
        <a:bodyPr/>
        <a:lstStyle/>
        <a:p>
          <a:endParaRPr lang="en-US"/>
        </a:p>
      </dgm:t>
    </dgm:pt>
    <dgm:pt modelId="{70595F9B-1F2B-4B4C-B84D-60E91846E771}" type="sibTrans" cxnId="{AB297A87-0833-3D4B-BFBD-920BE272FC5F}">
      <dgm:prSet/>
      <dgm:spPr/>
      <dgm:t>
        <a:bodyPr/>
        <a:lstStyle/>
        <a:p>
          <a:endParaRPr lang="en-US"/>
        </a:p>
      </dgm:t>
    </dgm:pt>
    <dgm:pt modelId="{CC0696D6-8994-FD4E-AC08-D387C38A32F5}" type="pres">
      <dgm:prSet presAssocID="{6E9B397D-D02A-43EE-BF69-0EC826022DB3}" presName="Name0" presStyleCnt="0">
        <dgm:presLayoutVars>
          <dgm:dir/>
          <dgm:animLvl val="lvl"/>
          <dgm:resizeHandles val="exact"/>
        </dgm:presLayoutVars>
      </dgm:prSet>
      <dgm:spPr/>
    </dgm:pt>
    <dgm:pt modelId="{60D618AE-D794-1741-9DF8-75173F21B746}" type="pres">
      <dgm:prSet presAssocID="{04576E42-647A-4E22-85BF-18031AABBD1B}" presName="composite" presStyleCnt="0"/>
      <dgm:spPr/>
    </dgm:pt>
    <dgm:pt modelId="{1E73538F-54D7-0B4E-9F9F-956DA32F7299}" type="pres">
      <dgm:prSet presAssocID="{04576E42-647A-4E22-85BF-18031AABBD1B}" presName="parTx" presStyleLbl="node1" presStyleIdx="0" presStyleCnt="4">
        <dgm:presLayoutVars>
          <dgm:chMax val="0"/>
          <dgm:chPref val="0"/>
          <dgm:bulletEnabled val="1"/>
        </dgm:presLayoutVars>
      </dgm:prSet>
      <dgm:spPr/>
    </dgm:pt>
    <dgm:pt modelId="{18A05FCD-C30A-9F47-AC52-7A688BE4C4C3}" type="pres">
      <dgm:prSet presAssocID="{04576E42-647A-4E22-85BF-18031AABBD1B}" presName="desTx" presStyleLbl="revTx" presStyleIdx="0" presStyleCnt="4">
        <dgm:presLayoutVars>
          <dgm:bulletEnabled val="1"/>
        </dgm:presLayoutVars>
      </dgm:prSet>
      <dgm:spPr/>
    </dgm:pt>
    <dgm:pt modelId="{B6A3E6FD-30F2-F84B-82EA-E35AE9ED8452}" type="pres">
      <dgm:prSet presAssocID="{02035DAD-9015-4B33-A1D5-5578414D3B8C}" presName="space" presStyleCnt="0"/>
      <dgm:spPr/>
    </dgm:pt>
    <dgm:pt modelId="{B2A8DB22-F138-9D4A-8CA5-1FF0F837051F}" type="pres">
      <dgm:prSet presAssocID="{DCA60AD8-3E08-4A09-A369-13A9C823A2B2}" presName="composite" presStyleCnt="0"/>
      <dgm:spPr/>
    </dgm:pt>
    <dgm:pt modelId="{B1B63C08-6A1A-A640-BBEF-FA16230B902E}" type="pres">
      <dgm:prSet presAssocID="{DCA60AD8-3E08-4A09-A369-13A9C823A2B2}" presName="parTx" presStyleLbl="node1" presStyleIdx="1" presStyleCnt="4">
        <dgm:presLayoutVars>
          <dgm:chMax val="0"/>
          <dgm:chPref val="0"/>
          <dgm:bulletEnabled val="1"/>
        </dgm:presLayoutVars>
      </dgm:prSet>
      <dgm:spPr/>
    </dgm:pt>
    <dgm:pt modelId="{710025FD-9EFD-F742-8E40-339CB3A0F449}" type="pres">
      <dgm:prSet presAssocID="{DCA60AD8-3E08-4A09-A369-13A9C823A2B2}" presName="desTx" presStyleLbl="revTx" presStyleIdx="1" presStyleCnt="4">
        <dgm:presLayoutVars>
          <dgm:bulletEnabled val="1"/>
        </dgm:presLayoutVars>
      </dgm:prSet>
      <dgm:spPr/>
    </dgm:pt>
    <dgm:pt modelId="{DD21DCC0-BB99-1E45-9DC6-38C24CBBB459}" type="pres">
      <dgm:prSet presAssocID="{E5196872-6929-47A5-B714-4FF247EDB56F}" presName="space" presStyleCnt="0"/>
      <dgm:spPr/>
    </dgm:pt>
    <dgm:pt modelId="{5439ECA0-F599-8549-A82A-62B1CD237CAB}" type="pres">
      <dgm:prSet presAssocID="{B3453963-52BC-4F2A-9507-FE44C3DB8C84}" presName="composite" presStyleCnt="0"/>
      <dgm:spPr/>
    </dgm:pt>
    <dgm:pt modelId="{4D578CCC-275A-7244-8EC4-0F8A6818E061}" type="pres">
      <dgm:prSet presAssocID="{B3453963-52BC-4F2A-9507-FE44C3DB8C84}" presName="parTx" presStyleLbl="node1" presStyleIdx="2" presStyleCnt="4">
        <dgm:presLayoutVars>
          <dgm:chMax val="0"/>
          <dgm:chPref val="0"/>
          <dgm:bulletEnabled val="1"/>
        </dgm:presLayoutVars>
      </dgm:prSet>
      <dgm:spPr/>
    </dgm:pt>
    <dgm:pt modelId="{9BD9258D-1B78-904B-9008-8102B59086DE}" type="pres">
      <dgm:prSet presAssocID="{B3453963-52BC-4F2A-9507-FE44C3DB8C84}" presName="desTx" presStyleLbl="revTx" presStyleIdx="2" presStyleCnt="4">
        <dgm:presLayoutVars>
          <dgm:bulletEnabled val="1"/>
        </dgm:presLayoutVars>
      </dgm:prSet>
      <dgm:spPr/>
    </dgm:pt>
    <dgm:pt modelId="{DF1A0739-D16E-A346-BD20-1FA1CB736F9F}" type="pres">
      <dgm:prSet presAssocID="{70D94BEA-6B37-4B17-9251-BD2F89698CD8}" presName="space" presStyleCnt="0"/>
      <dgm:spPr/>
    </dgm:pt>
    <dgm:pt modelId="{DF8F1FA3-9EB7-1A45-BC57-66696657201E}" type="pres">
      <dgm:prSet presAssocID="{2F0227FF-48A1-47CE-9CA8-9635016FFACE}" presName="composite" presStyleCnt="0"/>
      <dgm:spPr/>
    </dgm:pt>
    <dgm:pt modelId="{7C0B0424-0D1B-E44E-9128-890660BF9205}" type="pres">
      <dgm:prSet presAssocID="{2F0227FF-48A1-47CE-9CA8-9635016FFACE}" presName="parTx" presStyleLbl="node1" presStyleIdx="3" presStyleCnt="4">
        <dgm:presLayoutVars>
          <dgm:chMax val="0"/>
          <dgm:chPref val="0"/>
          <dgm:bulletEnabled val="1"/>
        </dgm:presLayoutVars>
      </dgm:prSet>
      <dgm:spPr/>
    </dgm:pt>
    <dgm:pt modelId="{15067BDA-55EC-8E4E-B4E7-8F38E8A5DDAA}" type="pres">
      <dgm:prSet presAssocID="{2F0227FF-48A1-47CE-9CA8-9635016FFACE}" presName="desTx" presStyleLbl="revTx" presStyleIdx="3" presStyleCnt="4">
        <dgm:presLayoutVars>
          <dgm:bulletEnabled val="1"/>
        </dgm:presLayoutVars>
      </dgm:prSet>
      <dgm:spPr/>
    </dgm:pt>
  </dgm:ptLst>
  <dgm:cxnLst>
    <dgm:cxn modelId="{63774808-52DD-814F-97EC-D06D3053BB9D}" type="presOf" srcId="{837822D4-8EA5-A546-A2EC-F42FEC7E8C39}" destId="{9BD9258D-1B78-904B-9008-8102B59086DE}" srcOrd="0" destOrd="2" presId="urn:microsoft.com/office/officeart/2005/8/layout/chevron1"/>
    <dgm:cxn modelId="{8DCBA022-38B9-AA4B-A4AA-0B6C29857081}" type="presOf" srcId="{B8E8FAEB-D6D2-A143-B5E7-CC3CEBEB0CB8}" destId="{9BD9258D-1B78-904B-9008-8102B59086DE}" srcOrd="0" destOrd="1" presId="urn:microsoft.com/office/officeart/2005/8/layout/chevron1"/>
    <dgm:cxn modelId="{6EDAC445-977C-4E80-B253-A84F67BF0033}" srcId="{04576E42-647A-4E22-85BF-18031AABBD1B}" destId="{0D2C4E02-4A0C-4023-A872-FD5207BFAE52}" srcOrd="0" destOrd="0" parTransId="{799239B2-8054-4E5D-A308-DEED9DF582D2}" sibTransId="{BBD703E7-9676-4057-8874-E50D3EF9DDE7}"/>
    <dgm:cxn modelId="{84824F50-1A21-7F4F-85D3-E1542DE0E1A5}" srcId="{DCA60AD8-3E08-4A09-A369-13A9C823A2B2}" destId="{9C44F638-0A47-704C-A8D0-99B367FC4C05}" srcOrd="2" destOrd="0" parTransId="{248B078F-4C31-B340-91E4-6D5121F6E202}" sibTransId="{27DC3262-3179-6848-B16A-6FA1C984AA8A}"/>
    <dgm:cxn modelId="{80CD2452-C846-DE45-AD26-F01F76FC1C43}" srcId="{DCA60AD8-3E08-4A09-A369-13A9C823A2B2}" destId="{94886AC6-9875-154D-9F01-AE27A008B8B7}" srcOrd="3" destOrd="0" parTransId="{0E3FD4AD-172D-CE43-A3FC-54B4EBF0049B}" sibTransId="{3C1A16C8-F81D-714F-8753-A650977145D5}"/>
    <dgm:cxn modelId="{2733AE55-AF03-8940-9EE8-546D034190A8}" type="presOf" srcId="{B3453963-52BC-4F2A-9507-FE44C3DB8C84}" destId="{4D578CCC-275A-7244-8EC4-0F8A6818E061}" srcOrd="0" destOrd="0" presId="urn:microsoft.com/office/officeart/2005/8/layout/chevron1"/>
    <dgm:cxn modelId="{2315C473-628D-BA47-B666-981E14F98B4A}" type="presOf" srcId="{6E9B397D-D02A-43EE-BF69-0EC826022DB3}" destId="{CC0696D6-8994-FD4E-AC08-D387C38A32F5}" srcOrd="0" destOrd="0" presId="urn:microsoft.com/office/officeart/2005/8/layout/chevron1"/>
    <dgm:cxn modelId="{A29CBB7E-67AB-4147-8413-65FD4C3C7F14}" srcId="{6E9B397D-D02A-43EE-BF69-0EC826022DB3}" destId="{B3453963-52BC-4F2A-9507-FE44C3DB8C84}" srcOrd="2" destOrd="0" parTransId="{A660C15C-F6AA-4D11-9BDF-C8CB2184C9FC}" sibTransId="{70D94BEA-6B37-4B17-9251-BD2F89698CD8}"/>
    <dgm:cxn modelId="{AB297A87-0833-3D4B-BFBD-920BE272FC5F}" srcId="{B3453963-52BC-4F2A-9507-FE44C3DB8C84}" destId="{B8E8FAEB-D6D2-A143-B5E7-CC3CEBEB0CB8}" srcOrd="1" destOrd="0" parTransId="{0069341F-7636-3B45-BB27-B75FF2387152}" sibTransId="{70595F9B-1F2B-4B4C-B84D-60E91846E771}"/>
    <dgm:cxn modelId="{DD13318E-701B-4713-B06D-D6667BAADE33}" srcId="{B3453963-52BC-4F2A-9507-FE44C3DB8C84}" destId="{9212627C-8501-45D0-8AB1-76FCB88E36E9}" srcOrd="0" destOrd="0" parTransId="{D7D82EE5-50FD-427B-A196-96F700630B4A}" sibTransId="{B08FCF9A-88AF-4CDB-A67D-B1B9223D4618}"/>
    <dgm:cxn modelId="{C65A1D92-B236-5E41-B871-28B884E615BD}" type="presOf" srcId="{DCA60AD8-3E08-4A09-A369-13A9C823A2B2}" destId="{B1B63C08-6A1A-A640-BBEF-FA16230B902E}" srcOrd="0" destOrd="0" presId="urn:microsoft.com/office/officeart/2005/8/layout/chevron1"/>
    <dgm:cxn modelId="{55A59296-38F7-F443-8396-2D9802943127}" type="presOf" srcId="{9212627C-8501-45D0-8AB1-76FCB88E36E9}" destId="{9BD9258D-1B78-904B-9008-8102B59086DE}" srcOrd="0" destOrd="0" presId="urn:microsoft.com/office/officeart/2005/8/layout/chevron1"/>
    <dgm:cxn modelId="{90FF8199-40D9-B345-991D-DB3EAA581BF3}" type="presOf" srcId="{0D2C4E02-4A0C-4023-A872-FD5207BFAE52}" destId="{18A05FCD-C30A-9F47-AC52-7A688BE4C4C3}" srcOrd="0" destOrd="0" presId="urn:microsoft.com/office/officeart/2005/8/layout/chevron1"/>
    <dgm:cxn modelId="{F6369999-2AFB-469C-BCD3-0FD848281C4E}" srcId="{6E9B397D-D02A-43EE-BF69-0EC826022DB3}" destId="{2F0227FF-48A1-47CE-9CA8-9635016FFACE}" srcOrd="3" destOrd="0" parTransId="{0F0E913D-BBA5-46EA-A535-8716842A8891}" sibTransId="{4B3BAAB7-08B3-4C20-8BC0-FBDC2ED30C95}"/>
    <dgm:cxn modelId="{B1FE069B-2296-459A-AE29-8C8DBD672693}" srcId="{2F0227FF-48A1-47CE-9CA8-9635016FFACE}" destId="{A0BFA97B-69DF-41B3-880E-041A87D1C39C}" srcOrd="0" destOrd="0" parTransId="{8AB3AF33-439D-437E-91AD-D3B42EFBDE7E}" sibTransId="{64563708-0E46-44FB-BF15-A16A3ABD89A6}"/>
    <dgm:cxn modelId="{5F8675A8-7819-497D-9D3B-D3CD3FAD2C4A}" srcId="{6E9B397D-D02A-43EE-BF69-0EC826022DB3}" destId="{DCA60AD8-3E08-4A09-A369-13A9C823A2B2}" srcOrd="1" destOrd="0" parTransId="{7A8E417E-1861-44AF-9315-936583C7F763}" sibTransId="{E5196872-6929-47A5-B714-4FF247EDB56F}"/>
    <dgm:cxn modelId="{0E9B8CAC-173A-DF4A-AA5D-6153F1B8BA16}" type="presOf" srcId="{04576E42-647A-4E22-85BF-18031AABBD1B}" destId="{1E73538F-54D7-0B4E-9F9F-956DA32F7299}" srcOrd="0" destOrd="0" presId="urn:microsoft.com/office/officeart/2005/8/layout/chevron1"/>
    <dgm:cxn modelId="{5E3CC6B6-0762-4D93-B034-BF034DE245F0}" srcId="{DCA60AD8-3E08-4A09-A369-13A9C823A2B2}" destId="{146C4915-7198-4632-A6EC-CEB912F8EDD1}" srcOrd="0" destOrd="0" parTransId="{EBEE105A-33A8-43EC-8222-C4403C4753BB}" sibTransId="{75945090-A6ED-49BD-8B16-740174A8BD40}"/>
    <dgm:cxn modelId="{FDBF63C1-4491-094E-91DB-B450C11CEFA7}" type="presOf" srcId="{94886AC6-9875-154D-9F01-AE27A008B8B7}" destId="{710025FD-9EFD-F742-8E40-339CB3A0F449}" srcOrd="0" destOrd="3" presId="urn:microsoft.com/office/officeart/2005/8/layout/chevron1"/>
    <dgm:cxn modelId="{FF09B0C4-AAE3-9841-BABC-B734372D378F}" type="presOf" srcId="{2F0227FF-48A1-47CE-9CA8-9635016FFACE}" destId="{7C0B0424-0D1B-E44E-9128-890660BF9205}" srcOrd="0" destOrd="0" presId="urn:microsoft.com/office/officeart/2005/8/layout/chevron1"/>
    <dgm:cxn modelId="{10EB9AD1-D94D-BC4C-8AE1-A681919EA07B}" type="presOf" srcId="{146C4915-7198-4632-A6EC-CEB912F8EDD1}" destId="{710025FD-9EFD-F742-8E40-339CB3A0F449}" srcOrd="0" destOrd="0" presId="urn:microsoft.com/office/officeart/2005/8/layout/chevron1"/>
    <dgm:cxn modelId="{10E44AE5-8D21-744E-8C10-39EE039EA6A1}" srcId="{DCA60AD8-3E08-4A09-A369-13A9C823A2B2}" destId="{381B8887-867E-9649-99A3-F7F94F3ED593}" srcOrd="1" destOrd="0" parTransId="{8AB384E5-257E-324C-89D7-ECB9A035221D}" sibTransId="{365A43BB-4659-B149-912C-6C0B7638AD21}"/>
    <dgm:cxn modelId="{FA25F6EC-A1E4-9046-8A23-4452BBBABAE8}" type="presOf" srcId="{9C44F638-0A47-704C-A8D0-99B367FC4C05}" destId="{710025FD-9EFD-F742-8E40-339CB3A0F449}" srcOrd="0" destOrd="2" presId="urn:microsoft.com/office/officeart/2005/8/layout/chevron1"/>
    <dgm:cxn modelId="{BA9D1CEE-6F22-2741-A475-1542516FE0F7}" srcId="{B3453963-52BC-4F2A-9507-FE44C3DB8C84}" destId="{837822D4-8EA5-A546-A2EC-F42FEC7E8C39}" srcOrd="2" destOrd="0" parTransId="{B86A9517-DD6F-B64F-B766-4A4A6A6E0EA4}" sibTransId="{9E2B09CC-D12D-B740-BF9F-5CAD6B57C915}"/>
    <dgm:cxn modelId="{7B4BAFEF-7260-4B5C-A483-6409FEDC4F4B}" srcId="{6E9B397D-D02A-43EE-BF69-0EC826022DB3}" destId="{04576E42-647A-4E22-85BF-18031AABBD1B}" srcOrd="0" destOrd="0" parTransId="{BEE57A16-10A6-441F-8CED-0EEB61A17794}" sibTransId="{02035DAD-9015-4B33-A1D5-5578414D3B8C}"/>
    <dgm:cxn modelId="{4F95D6F2-B190-D749-8112-D9986405A089}" type="presOf" srcId="{A0BFA97B-69DF-41B3-880E-041A87D1C39C}" destId="{15067BDA-55EC-8E4E-B4E7-8F38E8A5DDAA}" srcOrd="0" destOrd="0" presId="urn:microsoft.com/office/officeart/2005/8/layout/chevron1"/>
    <dgm:cxn modelId="{38E7CBFC-3537-0644-B1E1-A361BDDF21E1}" type="presOf" srcId="{381B8887-867E-9649-99A3-F7F94F3ED593}" destId="{710025FD-9EFD-F742-8E40-339CB3A0F449}" srcOrd="0" destOrd="1" presId="urn:microsoft.com/office/officeart/2005/8/layout/chevron1"/>
    <dgm:cxn modelId="{173FE43F-961E-1F4E-8425-9781C204D270}" type="presParOf" srcId="{CC0696D6-8994-FD4E-AC08-D387C38A32F5}" destId="{60D618AE-D794-1741-9DF8-75173F21B746}" srcOrd="0" destOrd="0" presId="urn:microsoft.com/office/officeart/2005/8/layout/chevron1"/>
    <dgm:cxn modelId="{632D7FEC-2F69-9348-B4C3-4AA5AF20D3CD}" type="presParOf" srcId="{60D618AE-D794-1741-9DF8-75173F21B746}" destId="{1E73538F-54D7-0B4E-9F9F-956DA32F7299}" srcOrd="0" destOrd="0" presId="urn:microsoft.com/office/officeart/2005/8/layout/chevron1"/>
    <dgm:cxn modelId="{8A6E7CF8-B505-9F4D-B92F-CB4253755D83}" type="presParOf" srcId="{60D618AE-D794-1741-9DF8-75173F21B746}" destId="{18A05FCD-C30A-9F47-AC52-7A688BE4C4C3}" srcOrd="1" destOrd="0" presId="urn:microsoft.com/office/officeart/2005/8/layout/chevron1"/>
    <dgm:cxn modelId="{A079AA2F-9C71-164C-BD36-457909798172}" type="presParOf" srcId="{CC0696D6-8994-FD4E-AC08-D387C38A32F5}" destId="{B6A3E6FD-30F2-F84B-82EA-E35AE9ED8452}" srcOrd="1" destOrd="0" presId="urn:microsoft.com/office/officeart/2005/8/layout/chevron1"/>
    <dgm:cxn modelId="{D1B4B4E9-F54C-8A43-A1D0-7C09E2452547}" type="presParOf" srcId="{CC0696D6-8994-FD4E-AC08-D387C38A32F5}" destId="{B2A8DB22-F138-9D4A-8CA5-1FF0F837051F}" srcOrd="2" destOrd="0" presId="urn:microsoft.com/office/officeart/2005/8/layout/chevron1"/>
    <dgm:cxn modelId="{4D88593D-FCA0-3E47-940B-276B9E77717A}" type="presParOf" srcId="{B2A8DB22-F138-9D4A-8CA5-1FF0F837051F}" destId="{B1B63C08-6A1A-A640-BBEF-FA16230B902E}" srcOrd="0" destOrd="0" presId="urn:microsoft.com/office/officeart/2005/8/layout/chevron1"/>
    <dgm:cxn modelId="{FC1C5325-0447-E847-BEF8-8CD4BC1DCD4E}" type="presParOf" srcId="{B2A8DB22-F138-9D4A-8CA5-1FF0F837051F}" destId="{710025FD-9EFD-F742-8E40-339CB3A0F449}" srcOrd="1" destOrd="0" presId="urn:microsoft.com/office/officeart/2005/8/layout/chevron1"/>
    <dgm:cxn modelId="{110DCF19-B264-8642-94B2-8B822D2F2A08}" type="presParOf" srcId="{CC0696D6-8994-FD4E-AC08-D387C38A32F5}" destId="{DD21DCC0-BB99-1E45-9DC6-38C24CBBB459}" srcOrd="3" destOrd="0" presId="urn:microsoft.com/office/officeart/2005/8/layout/chevron1"/>
    <dgm:cxn modelId="{CD2C4FD8-22D9-924C-8BBF-A3942A351BC8}" type="presParOf" srcId="{CC0696D6-8994-FD4E-AC08-D387C38A32F5}" destId="{5439ECA0-F599-8549-A82A-62B1CD237CAB}" srcOrd="4" destOrd="0" presId="urn:microsoft.com/office/officeart/2005/8/layout/chevron1"/>
    <dgm:cxn modelId="{FF6C64AA-1BF2-A048-9B7A-E1A9E13D3A31}" type="presParOf" srcId="{5439ECA0-F599-8549-A82A-62B1CD237CAB}" destId="{4D578CCC-275A-7244-8EC4-0F8A6818E061}" srcOrd="0" destOrd="0" presId="urn:microsoft.com/office/officeart/2005/8/layout/chevron1"/>
    <dgm:cxn modelId="{39439589-4515-D045-9541-5A88CF98294F}" type="presParOf" srcId="{5439ECA0-F599-8549-A82A-62B1CD237CAB}" destId="{9BD9258D-1B78-904B-9008-8102B59086DE}" srcOrd="1" destOrd="0" presId="urn:microsoft.com/office/officeart/2005/8/layout/chevron1"/>
    <dgm:cxn modelId="{E52ACCF4-34CB-F740-A908-A386FDB56F93}" type="presParOf" srcId="{CC0696D6-8994-FD4E-AC08-D387C38A32F5}" destId="{DF1A0739-D16E-A346-BD20-1FA1CB736F9F}" srcOrd="5" destOrd="0" presId="urn:microsoft.com/office/officeart/2005/8/layout/chevron1"/>
    <dgm:cxn modelId="{D32557C3-8E07-B941-A37A-2654294EF355}" type="presParOf" srcId="{CC0696D6-8994-FD4E-AC08-D387C38A32F5}" destId="{DF8F1FA3-9EB7-1A45-BC57-66696657201E}" srcOrd="6" destOrd="0" presId="urn:microsoft.com/office/officeart/2005/8/layout/chevron1"/>
    <dgm:cxn modelId="{E2D30B6E-ED32-F74F-9E5F-28CEE4B3D504}" type="presParOf" srcId="{DF8F1FA3-9EB7-1A45-BC57-66696657201E}" destId="{7C0B0424-0D1B-E44E-9128-890660BF9205}" srcOrd="0" destOrd="0" presId="urn:microsoft.com/office/officeart/2005/8/layout/chevron1"/>
    <dgm:cxn modelId="{C9336E61-FF6B-0845-B38E-C314FAF69F9A}" type="presParOf" srcId="{DF8F1FA3-9EB7-1A45-BC57-66696657201E}" destId="{15067BDA-55EC-8E4E-B4E7-8F38E8A5DDAA}"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9B397D-D02A-43EE-BF69-0EC826022DB3}" type="doc">
      <dgm:prSet loTypeId="urn:microsoft.com/office/officeart/2005/8/layout/chevron1" loCatId="process" qsTypeId="urn:microsoft.com/office/officeart/2005/8/quickstyle/simple1" qsCatId="simple" csTypeId="urn:microsoft.com/office/officeart/2005/8/colors/accent4_5" csCatId="accent4"/>
      <dgm:spPr/>
      <dgm:t>
        <a:bodyPr/>
        <a:lstStyle/>
        <a:p>
          <a:endParaRPr lang="en-US"/>
        </a:p>
      </dgm:t>
    </dgm:pt>
    <dgm:pt modelId="{04576E42-647A-4E22-85BF-18031AABBD1B}">
      <dgm:prSet/>
      <dgm:spPr/>
      <dgm:t>
        <a:bodyPr/>
        <a:lstStyle/>
        <a:p>
          <a:r>
            <a:rPr lang="en-US"/>
            <a:t>Impetus </a:t>
          </a:r>
        </a:p>
      </dgm:t>
    </dgm:pt>
    <dgm:pt modelId="{BEE57A16-10A6-441F-8CED-0EEB61A17794}" type="parTrans" cxnId="{7B4BAFEF-7260-4B5C-A483-6409FEDC4F4B}">
      <dgm:prSet/>
      <dgm:spPr/>
      <dgm:t>
        <a:bodyPr/>
        <a:lstStyle/>
        <a:p>
          <a:endParaRPr lang="en-US"/>
        </a:p>
      </dgm:t>
    </dgm:pt>
    <dgm:pt modelId="{02035DAD-9015-4B33-A1D5-5578414D3B8C}" type="sibTrans" cxnId="{7B4BAFEF-7260-4B5C-A483-6409FEDC4F4B}">
      <dgm:prSet/>
      <dgm:spPr/>
      <dgm:t>
        <a:bodyPr/>
        <a:lstStyle/>
        <a:p>
          <a:endParaRPr lang="en-US"/>
        </a:p>
      </dgm:t>
    </dgm:pt>
    <dgm:pt modelId="{0D2C4E02-4A0C-4023-A872-FD5207BFAE52}">
      <dgm:prSet/>
      <dgm:spPr/>
      <dgm:t>
        <a:bodyPr/>
        <a:lstStyle/>
        <a:p>
          <a:r>
            <a:rPr lang="en-US"/>
            <a:t>Could take advantage of public line work already being done</a:t>
          </a:r>
        </a:p>
      </dgm:t>
    </dgm:pt>
    <dgm:pt modelId="{799239B2-8054-4E5D-A308-DEED9DF582D2}" type="parTrans" cxnId="{6EDAC445-977C-4E80-B253-A84F67BF0033}">
      <dgm:prSet/>
      <dgm:spPr/>
      <dgm:t>
        <a:bodyPr/>
        <a:lstStyle/>
        <a:p>
          <a:endParaRPr lang="en-US"/>
        </a:p>
      </dgm:t>
    </dgm:pt>
    <dgm:pt modelId="{BBD703E7-9676-4057-8874-E50D3EF9DDE7}" type="sibTrans" cxnId="{6EDAC445-977C-4E80-B253-A84F67BF0033}">
      <dgm:prSet/>
      <dgm:spPr/>
      <dgm:t>
        <a:bodyPr/>
        <a:lstStyle/>
        <a:p>
          <a:endParaRPr lang="en-US"/>
        </a:p>
      </dgm:t>
    </dgm:pt>
    <dgm:pt modelId="{DCA60AD8-3E08-4A09-A369-13A9C823A2B2}">
      <dgm:prSet/>
      <dgm:spPr/>
      <dgm:t>
        <a:bodyPr/>
        <a:lstStyle/>
        <a:p>
          <a:r>
            <a:rPr lang="en-US"/>
            <a:t>Implementation Model and Logistics </a:t>
          </a:r>
        </a:p>
      </dgm:t>
    </dgm:pt>
    <dgm:pt modelId="{7A8E417E-1861-44AF-9315-936583C7F763}" type="parTrans" cxnId="{5F8675A8-7819-497D-9D3B-D3CD3FAD2C4A}">
      <dgm:prSet/>
      <dgm:spPr/>
      <dgm:t>
        <a:bodyPr/>
        <a:lstStyle/>
        <a:p>
          <a:endParaRPr lang="en-US"/>
        </a:p>
      </dgm:t>
    </dgm:pt>
    <dgm:pt modelId="{E5196872-6929-47A5-B714-4FF247EDB56F}" type="sibTrans" cxnId="{5F8675A8-7819-497D-9D3B-D3CD3FAD2C4A}">
      <dgm:prSet/>
      <dgm:spPr/>
      <dgm:t>
        <a:bodyPr/>
        <a:lstStyle/>
        <a:p>
          <a:endParaRPr lang="en-US"/>
        </a:p>
      </dgm:t>
    </dgm:pt>
    <dgm:pt modelId="{146C4915-7198-4632-A6EC-CEB912F8EDD1}">
      <dgm:prSet/>
      <dgm:spPr/>
      <dgm:t>
        <a:bodyPr/>
        <a:lstStyle/>
        <a:p>
          <a:r>
            <a:rPr lang="en-US"/>
            <a:t>Town council voted to approve the program and ensured no conflict with zoning provisions</a:t>
          </a:r>
        </a:p>
      </dgm:t>
    </dgm:pt>
    <dgm:pt modelId="{EBEE105A-33A8-43EC-8222-C4403C4753BB}" type="parTrans" cxnId="{5E3CC6B6-0762-4D93-B034-BF034DE245F0}">
      <dgm:prSet/>
      <dgm:spPr/>
      <dgm:t>
        <a:bodyPr/>
        <a:lstStyle/>
        <a:p>
          <a:endParaRPr lang="en-US"/>
        </a:p>
      </dgm:t>
    </dgm:pt>
    <dgm:pt modelId="{75945090-A6ED-49BD-8B16-740174A8BD40}" type="sibTrans" cxnId="{5E3CC6B6-0762-4D93-B034-BF034DE245F0}">
      <dgm:prSet/>
      <dgm:spPr/>
      <dgm:t>
        <a:bodyPr/>
        <a:lstStyle/>
        <a:p>
          <a:endParaRPr lang="en-US"/>
        </a:p>
      </dgm:t>
    </dgm:pt>
    <dgm:pt modelId="{97831FE4-6CBA-4A79-930F-D87826FD0616}">
      <dgm:prSet/>
      <dgm:spPr/>
      <dgm:t>
        <a:bodyPr/>
        <a:lstStyle/>
        <a:p>
          <a:r>
            <a:rPr lang="en-US"/>
            <a:t>Contractors bid on the year’s project; must price each house individually</a:t>
          </a:r>
        </a:p>
      </dgm:t>
    </dgm:pt>
    <dgm:pt modelId="{990A0093-CD13-46AF-B5CF-CCF4B3D776B9}" type="parTrans" cxnId="{B8819A21-2926-4A19-A33F-71628325647F}">
      <dgm:prSet/>
      <dgm:spPr/>
      <dgm:t>
        <a:bodyPr/>
        <a:lstStyle/>
        <a:p>
          <a:endParaRPr lang="en-US"/>
        </a:p>
      </dgm:t>
    </dgm:pt>
    <dgm:pt modelId="{F4063B9E-89A1-4CF5-B83D-60CFD4DA6523}" type="sibTrans" cxnId="{B8819A21-2926-4A19-A33F-71628325647F}">
      <dgm:prSet/>
      <dgm:spPr/>
      <dgm:t>
        <a:bodyPr/>
        <a:lstStyle/>
        <a:p>
          <a:endParaRPr lang="en-US"/>
        </a:p>
      </dgm:t>
    </dgm:pt>
    <dgm:pt modelId="{A501FCF0-0620-431C-BB42-DE2B9F73BA7D}">
      <dgm:prSet/>
      <dgm:spPr/>
      <dgm:t>
        <a:bodyPr/>
        <a:lstStyle/>
        <a:p>
          <a:r>
            <a:rPr lang="en-US" dirty="0"/>
            <a:t>Project manager works individually with houses to ensure all legal forms are complete</a:t>
          </a:r>
        </a:p>
      </dgm:t>
    </dgm:pt>
    <dgm:pt modelId="{E4D99B7C-D3E5-41D0-81A5-1DDDA0051BF5}" type="parTrans" cxnId="{F75D5540-E431-459E-BD62-284C624107F0}">
      <dgm:prSet/>
      <dgm:spPr/>
      <dgm:t>
        <a:bodyPr/>
        <a:lstStyle/>
        <a:p>
          <a:endParaRPr lang="en-US"/>
        </a:p>
      </dgm:t>
    </dgm:pt>
    <dgm:pt modelId="{BDBB78A8-87CB-4E60-B076-D7A6B8604997}" type="sibTrans" cxnId="{F75D5540-E431-459E-BD62-284C624107F0}">
      <dgm:prSet/>
      <dgm:spPr/>
      <dgm:t>
        <a:bodyPr/>
        <a:lstStyle/>
        <a:p>
          <a:endParaRPr lang="en-US"/>
        </a:p>
      </dgm:t>
    </dgm:pt>
    <dgm:pt modelId="{C6D98660-E69E-4726-A5FF-B0950DA6C23C}">
      <dgm:prSet/>
      <dgm:spPr/>
      <dgm:t>
        <a:bodyPr/>
        <a:lstStyle/>
        <a:p>
          <a:r>
            <a:rPr lang="en-US"/>
            <a:t>Timing of work is coordinated with PW’s public side work</a:t>
          </a:r>
        </a:p>
      </dgm:t>
    </dgm:pt>
    <dgm:pt modelId="{C6976963-A40C-43AC-9773-EE45E0534328}" type="parTrans" cxnId="{B7FCBBF0-3B0E-4CFA-9D47-3BC6B55C182B}">
      <dgm:prSet/>
      <dgm:spPr/>
      <dgm:t>
        <a:bodyPr/>
        <a:lstStyle/>
        <a:p>
          <a:endParaRPr lang="en-US"/>
        </a:p>
      </dgm:t>
    </dgm:pt>
    <dgm:pt modelId="{5438224D-9CBE-48F0-A349-45932978CBDE}" type="sibTrans" cxnId="{B7FCBBF0-3B0E-4CFA-9D47-3BC6B55C182B}">
      <dgm:prSet/>
      <dgm:spPr/>
      <dgm:t>
        <a:bodyPr/>
        <a:lstStyle/>
        <a:p>
          <a:endParaRPr lang="en-US"/>
        </a:p>
      </dgm:t>
    </dgm:pt>
    <dgm:pt modelId="{B3453963-52BC-4F2A-9507-FE44C3DB8C84}">
      <dgm:prSet/>
      <dgm:spPr/>
      <dgm:t>
        <a:bodyPr/>
        <a:lstStyle/>
        <a:p>
          <a:r>
            <a:rPr lang="en-US"/>
            <a:t>Financing </a:t>
          </a:r>
        </a:p>
      </dgm:t>
    </dgm:pt>
    <dgm:pt modelId="{A660C15C-F6AA-4D11-9BDF-C8CB2184C9FC}" type="parTrans" cxnId="{A29CBB7E-67AB-4147-8413-65FD4C3C7F14}">
      <dgm:prSet/>
      <dgm:spPr/>
      <dgm:t>
        <a:bodyPr/>
        <a:lstStyle/>
        <a:p>
          <a:endParaRPr lang="en-US"/>
        </a:p>
      </dgm:t>
    </dgm:pt>
    <dgm:pt modelId="{70D94BEA-6B37-4B17-9251-BD2F89698CD8}" type="sibTrans" cxnId="{A29CBB7E-67AB-4147-8413-65FD4C3C7F14}">
      <dgm:prSet/>
      <dgm:spPr/>
      <dgm:t>
        <a:bodyPr/>
        <a:lstStyle/>
        <a:p>
          <a:endParaRPr lang="en-US"/>
        </a:p>
      </dgm:t>
    </dgm:pt>
    <dgm:pt modelId="{9212627C-8501-45D0-8AB1-76FCB88E36E9}">
      <dgm:prSet/>
      <dgm:spPr/>
      <dgm:t>
        <a:bodyPr/>
        <a:lstStyle/>
        <a:p>
          <a:r>
            <a:rPr lang="en-US"/>
            <a:t>CDBG provides the community financing, allowing for about 100 removals a year in qualifying low income neighborhoods</a:t>
          </a:r>
        </a:p>
      </dgm:t>
    </dgm:pt>
    <dgm:pt modelId="{D7D82EE5-50FD-427B-A196-96F700630B4A}" type="parTrans" cxnId="{DD13318E-701B-4713-B06D-D6667BAADE33}">
      <dgm:prSet/>
      <dgm:spPr/>
      <dgm:t>
        <a:bodyPr/>
        <a:lstStyle/>
        <a:p>
          <a:endParaRPr lang="en-US"/>
        </a:p>
      </dgm:t>
    </dgm:pt>
    <dgm:pt modelId="{B08FCF9A-88AF-4CDB-A67D-B1B9223D4618}" type="sibTrans" cxnId="{DD13318E-701B-4713-B06D-D6667BAADE33}">
      <dgm:prSet/>
      <dgm:spPr/>
      <dgm:t>
        <a:bodyPr/>
        <a:lstStyle/>
        <a:p>
          <a:endParaRPr lang="en-US"/>
        </a:p>
      </dgm:t>
    </dgm:pt>
    <dgm:pt modelId="{2F0227FF-48A1-47CE-9CA8-9635016FFACE}">
      <dgm:prSet/>
      <dgm:spPr/>
      <dgm:t>
        <a:bodyPr/>
        <a:lstStyle/>
        <a:p>
          <a:r>
            <a:rPr lang="en-US"/>
            <a:t>Community Engagement </a:t>
          </a:r>
        </a:p>
      </dgm:t>
    </dgm:pt>
    <dgm:pt modelId="{0F0E913D-BBA5-46EA-A535-8716842A8891}" type="parTrans" cxnId="{F6369999-2AFB-469C-BCD3-0FD848281C4E}">
      <dgm:prSet/>
      <dgm:spPr/>
      <dgm:t>
        <a:bodyPr/>
        <a:lstStyle/>
        <a:p>
          <a:endParaRPr lang="en-US"/>
        </a:p>
      </dgm:t>
    </dgm:pt>
    <dgm:pt modelId="{4B3BAAB7-08B3-4C20-8BC0-FBDC2ED30C95}" type="sibTrans" cxnId="{F6369999-2AFB-469C-BCD3-0FD848281C4E}">
      <dgm:prSet/>
      <dgm:spPr/>
      <dgm:t>
        <a:bodyPr/>
        <a:lstStyle/>
        <a:p>
          <a:endParaRPr lang="en-US"/>
        </a:p>
      </dgm:t>
    </dgm:pt>
    <dgm:pt modelId="{A0BFA97B-69DF-41B3-880E-041A87D1C39C}">
      <dgm:prSet/>
      <dgm:spPr/>
      <dgm:t>
        <a:bodyPr/>
        <a:lstStyle/>
        <a:p>
          <a:r>
            <a:rPr lang="en-US"/>
            <a:t>Direct contact with qualifying homeowners is quite critical to the success of this program</a:t>
          </a:r>
        </a:p>
      </dgm:t>
    </dgm:pt>
    <dgm:pt modelId="{8AB3AF33-439D-437E-91AD-D3B42EFBDE7E}" type="parTrans" cxnId="{B1FE069B-2296-459A-AE29-8C8DBD672693}">
      <dgm:prSet/>
      <dgm:spPr/>
      <dgm:t>
        <a:bodyPr/>
        <a:lstStyle/>
        <a:p>
          <a:endParaRPr lang="en-US"/>
        </a:p>
      </dgm:t>
    </dgm:pt>
    <dgm:pt modelId="{64563708-0E46-44FB-BF15-A16A3ABD89A6}" type="sibTrans" cxnId="{B1FE069B-2296-459A-AE29-8C8DBD672693}">
      <dgm:prSet/>
      <dgm:spPr/>
      <dgm:t>
        <a:bodyPr/>
        <a:lstStyle/>
        <a:p>
          <a:endParaRPr lang="en-US"/>
        </a:p>
      </dgm:t>
    </dgm:pt>
    <dgm:pt modelId="{C7C6014D-FEAF-42A3-AD59-72913CECD7F2}">
      <dgm:prSet/>
      <dgm:spPr/>
      <dgm:t>
        <a:bodyPr/>
        <a:lstStyle/>
        <a:p>
          <a:r>
            <a:rPr lang="en-US"/>
            <a:t>Engagement includes mailers, a town hall, and direct phone calls with about 80% of applicants</a:t>
          </a:r>
        </a:p>
      </dgm:t>
    </dgm:pt>
    <dgm:pt modelId="{898E0E95-2251-4CB6-83EE-9FB50E7C03CB}" type="parTrans" cxnId="{6FC5E097-474D-4AFD-A45D-C89A73FC2035}">
      <dgm:prSet/>
      <dgm:spPr/>
      <dgm:t>
        <a:bodyPr/>
        <a:lstStyle/>
        <a:p>
          <a:endParaRPr lang="en-US"/>
        </a:p>
      </dgm:t>
    </dgm:pt>
    <dgm:pt modelId="{FE869B80-B40A-4692-865E-E5EBECA4D07E}" type="sibTrans" cxnId="{6FC5E097-474D-4AFD-A45D-C89A73FC2035}">
      <dgm:prSet/>
      <dgm:spPr/>
      <dgm:t>
        <a:bodyPr/>
        <a:lstStyle/>
        <a:p>
          <a:endParaRPr lang="en-US"/>
        </a:p>
      </dgm:t>
    </dgm:pt>
    <dgm:pt modelId="{CC0696D6-8994-FD4E-AC08-D387C38A32F5}" type="pres">
      <dgm:prSet presAssocID="{6E9B397D-D02A-43EE-BF69-0EC826022DB3}" presName="Name0" presStyleCnt="0">
        <dgm:presLayoutVars>
          <dgm:dir/>
          <dgm:animLvl val="lvl"/>
          <dgm:resizeHandles val="exact"/>
        </dgm:presLayoutVars>
      </dgm:prSet>
      <dgm:spPr/>
    </dgm:pt>
    <dgm:pt modelId="{60D618AE-D794-1741-9DF8-75173F21B746}" type="pres">
      <dgm:prSet presAssocID="{04576E42-647A-4E22-85BF-18031AABBD1B}" presName="composite" presStyleCnt="0"/>
      <dgm:spPr/>
    </dgm:pt>
    <dgm:pt modelId="{1E73538F-54D7-0B4E-9F9F-956DA32F7299}" type="pres">
      <dgm:prSet presAssocID="{04576E42-647A-4E22-85BF-18031AABBD1B}" presName="parTx" presStyleLbl="node1" presStyleIdx="0" presStyleCnt="4">
        <dgm:presLayoutVars>
          <dgm:chMax val="0"/>
          <dgm:chPref val="0"/>
          <dgm:bulletEnabled val="1"/>
        </dgm:presLayoutVars>
      </dgm:prSet>
      <dgm:spPr/>
    </dgm:pt>
    <dgm:pt modelId="{18A05FCD-C30A-9F47-AC52-7A688BE4C4C3}" type="pres">
      <dgm:prSet presAssocID="{04576E42-647A-4E22-85BF-18031AABBD1B}" presName="desTx" presStyleLbl="revTx" presStyleIdx="0" presStyleCnt="4">
        <dgm:presLayoutVars>
          <dgm:bulletEnabled val="1"/>
        </dgm:presLayoutVars>
      </dgm:prSet>
      <dgm:spPr/>
    </dgm:pt>
    <dgm:pt modelId="{B6A3E6FD-30F2-F84B-82EA-E35AE9ED8452}" type="pres">
      <dgm:prSet presAssocID="{02035DAD-9015-4B33-A1D5-5578414D3B8C}" presName="space" presStyleCnt="0"/>
      <dgm:spPr/>
    </dgm:pt>
    <dgm:pt modelId="{B2A8DB22-F138-9D4A-8CA5-1FF0F837051F}" type="pres">
      <dgm:prSet presAssocID="{DCA60AD8-3E08-4A09-A369-13A9C823A2B2}" presName="composite" presStyleCnt="0"/>
      <dgm:spPr/>
    </dgm:pt>
    <dgm:pt modelId="{B1B63C08-6A1A-A640-BBEF-FA16230B902E}" type="pres">
      <dgm:prSet presAssocID="{DCA60AD8-3E08-4A09-A369-13A9C823A2B2}" presName="parTx" presStyleLbl="node1" presStyleIdx="1" presStyleCnt="4">
        <dgm:presLayoutVars>
          <dgm:chMax val="0"/>
          <dgm:chPref val="0"/>
          <dgm:bulletEnabled val="1"/>
        </dgm:presLayoutVars>
      </dgm:prSet>
      <dgm:spPr/>
    </dgm:pt>
    <dgm:pt modelId="{710025FD-9EFD-F742-8E40-339CB3A0F449}" type="pres">
      <dgm:prSet presAssocID="{DCA60AD8-3E08-4A09-A369-13A9C823A2B2}" presName="desTx" presStyleLbl="revTx" presStyleIdx="1" presStyleCnt="4">
        <dgm:presLayoutVars>
          <dgm:bulletEnabled val="1"/>
        </dgm:presLayoutVars>
      </dgm:prSet>
      <dgm:spPr/>
    </dgm:pt>
    <dgm:pt modelId="{DD21DCC0-BB99-1E45-9DC6-38C24CBBB459}" type="pres">
      <dgm:prSet presAssocID="{E5196872-6929-47A5-B714-4FF247EDB56F}" presName="space" presStyleCnt="0"/>
      <dgm:spPr/>
    </dgm:pt>
    <dgm:pt modelId="{5439ECA0-F599-8549-A82A-62B1CD237CAB}" type="pres">
      <dgm:prSet presAssocID="{B3453963-52BC-4F2A-9507-FE44C3DB8C84}" presName="composite" presStyleCnt="0"/>
      <dgm:spPr/>
    </dgm:pt>
    <dgm:pt modelId="{4D578CCC-275A-7244-8EC4-0F8A6818E061}" type="pres">
      <dgm:prSet presAssocID="{B3453963-52BC-4F2A-9507-FE44C3DB8C84}" presName="parTx" presStyleLbl="node1" presStyleIdx="2" presStyleCnt="4">
        <dgm:presLayoutVars>
          <dgm:chMax val="0"/>
          <dgm:chPref val="0"/>
          <dgm:bulletEnabled val="1"/>
        </dgm:presLayoutVars>
      </dgm:prSet>
      <dgm:spPr/>
    </dgm:pt>
    <dgm:pt modelId="{9BD9258D-1B78-904B-9008-8102B59086DE}" type="pres">
      <dgm:prSet presAssocID="{B3453963-52BC-4F2A-9507-FE44C3DB8C84}" presName="desTx" presStyleLbl="revTx" presStyleIdx="2" presStyleCnt="4">
        <dgm:presLayoutVars>
          <dgm:bulletEnabled val="1"/>
        </dgm:presLayoutVars>
      </dgm:prSet>
      <dgm:spPr/>
    </dgm:pt>
    <dgm:pt modelId="{DF1A0739-D16E-A346-BD20-1FA1CB736F9F}" type="pres">
      <dgm:prSet presAssocID="{70D94BEA-6B37-4B17-9251-BD2F89698CD8}" presName="space" presStyleCnt="0"/>
      <dgm:spPr/>
    </dgm:pt>
    <dgm:pt modelId="{DF8F1FA3-9EB7-1A45-BC57-66696657201E}" type="pres">
      <dgm:prSet presAssocID="{2F0227FF-48A1-47CE-9CA8-9635016FFACE}" presName="composite" presStyleCnt="0"/>
      <dgm:spPr/>
    </dgm:pt>
    <dgm:pt modelId="{7C0B0424-0D1B-E44E-9128-890660BF9205}" type="pres">
      <dgm:prSet presAssocID="{2F0227FF-48A1-47CE-9CA8-9635016FFACE}" presName="parTx" presStyleLbl="node1" presStyleIdx="3" presStyleCnt="4">
        <dgm:presLayoutVars>
          <dgm:chMax val="0"/>
          <dgm:chPref val="0"/>
          <dgm:bulletEnabled val="1"/>
        </dgm:presLayoutVars>
      </dgm:prSet>
      <dgm:spPr/>
    </dgm:pt>
    <dgm:pt modelId="{15067BDA-55EC-8E4E-B4E7-8F38E8A5DDAA}" type="pres">
      <dgm:prSet presAssocID="{2F0227FF-48A1-47CE-9CA8-9635016FFACE}" presName="desTx" presStyleLbl="revTx" presStyleIdx="3" presStyleCnt="4">
        <dgm:presLayoutVars>
          <dgm:bulletEnabled val="1"/>
        </dgm:presLayoutVars>
      </dgm:prSet>
      <dgm:spPr/>
    </dgm:pt>
  </dgm:ptLst>
  <dgm:cxnLst>
    <dgm:cxn modelId="{B8819A21-2926-4A19-A33F-71628325647F}" srcId="{DCA60AD8-3E08-4A09-A369-13A9C823A2B2}" destId="{97831FE4-6CBA-4A79-930F-D87826FD0616}" srcOrd="1" destOrd="0" parTransId="{990A0093-CD13-46AF-B5CF-CCF4B3D776B9}" sibTransId="{F4063B9E-89A1-4CF5-B83D-60CFD4DA6523}"/>
    <dgm:cxn modelId="{F75D5540-E431-459E-BD62-284C624107F0}" srcId="{DCA60AD8-3E08-4A09-A369-13A9C823A2B2}" destId="{A501FCF0-0620-431C-BB42-DE2B9F73BA7D}" srcOrd="2" destOrd="0" parTransId="{E4D99B7C-D3E5-41D0-81A5-1DDDA0051BF5}" sibTransId="{BDBB78A8-87CB-4E60-B076-D7A6B8604997}"/>
    <dgm:cxn modelId="{6EDAC445-977C-4E80-B253-A84F67BF0033}" srcId="{04576E42-647A-4E22-85BF-18031AABBD1B}" destId="{0D2C4E02-4A0C-4023-A872-FD5207BFAE52}" srcOrd="0" destOrd="0" parTransId="{799239B2-8054-4E5D-A308-DEED9DF582D2}" sibTransId="{BBD703E7-9676-4057-8874-E50D3EF9DDE7}"/>
    <dgm:cxn modelId="{2733AE55-AF03-8940-9EE8-546D034190A8}" type="presOf" srcId="{B3453963-52BC-4F2A-9507-FE44C3DB8C84}" destId="{4D578CCC-275A-7244-8EC4-0F8A6818E061}" srcOrd="0" destOrd="0" presId="urn:microsoft.com/office/officeart/2005/8/layout/chevron1"/>
    <dgm:cxn modelId="{2315C473-628D-BA47-B666-981E14F98B4A}" type="presOf" srcId="{6E9B397D-D02A-43EE-BF69-0EC826022DB3}" destId="{CC0696D6-8994-FD4E-AC08-D387C38A32F5}" srcOrd="0" destOrd="0" presId="urn:microsoft.com/office/officeart/2005/8/layout/chevron1"/>
    <dgm:cxn modelId="{A29CBB7E-67AB-4147-8413-65FD4C3C7F14}" srcId="{6E9B397D-D02A-43EE-BF69-0EC826022DB3}" destId="{B3453963-52BC-4F2A-9507-FE44C3DB8C84}" srcOrd="2" destOrd="0" parTransId="{A660C15C-F6AA-4D11-9BDF-C8CB2184C9FC}" sibTransId="{70D94BEA-6B37-4B17-9251-BD2F89698CD8}"/>
    <dgm:cxn modelId="{87C2A87F-B021-B949-8378-8408218B8448}" type="presOf" srcId="{97831FE4-6CBA-4A79-930F-D87826FD0616}" destId="{710025FD-9EFD-F742-8E40-339CB3A0F449}" srcOrd="0" destOrd="1" presId="urn:microsoft.com/office/officeart/2005/8/layout/chevron1"/>
    <dgm:cxn modelId="{DD13318E-701B-4713-B06D-D6667BAADE33}" srcId="{B3453963-52BC-4F2A-9507-FE44C3DB8C84}" destId="{9212627C-8501-45D0-8AB1-76FCB88E36E9}" srcOrd="0" destOrd="0" parTransId="{D7D82EE5-50FD-427B-A196-96F700630B4A}" sibTransId="{B08FCF9A-88AF-4CDB-A67D-B1B9223D4618}"/>
    <dgm:cxn modelId="{C65A1D92-B236-5E41-B871-28B884E615BD}" type="presOf" srcId="{DCA60AD8-3E08-4A09-A369-13A9C823A2B2}" destId="{B1B63C08-6A1A-A640-BBEF-FA16230B902E}" srcOrd="0" destOrd="0" presId="urn:microsoft.com/office/officeart/2005/8/layout/chevron1"/>
    <dgm:cxn modelId="{55A59296-38F7-F443-8396-2D9802943127}" type="presOf" srcId="{9212627C-8501-45D0-8AB1-76FCB88E36E9}" destId="{9BD9258D-1B78-904B-9008-8102B59086DE}" srcOrd="0" destOrd="0" presId="urn:microsoft.com/office/officeart/2005/8/layout/chevron1"/>
    <dgm:cxn modelId="{6FC5E097-474D-4AFD-A45D-C89A73FC2035}" srcId="{2F0227FF-48A1-47CE-9CA8-9635016FFACE}" destId="{C7C6014D-FEAF-42A3-AD59-72913CECD7F2}" srcOrd="1" destOrd="0" parTransId="{898E0E95-2251-4CB6-83EE-9FB50E7C03CB}" sibTransId="{FE869B80-B40A-4692-865E-E5EBECA4D07E}"/>
    <dgm:cxn modelId="{90FF8199-40D9-B345-991D-DB3EAA581BF3}" type="presOf" srcId="{0D2C4E02-4A0C-4023-A872-FD5207BFAE52}" destId="{18A05FCD-C30A-9F47-AC52-7A688BE4C4C3}" srcOrd="0" destOrd="0" presId="urn:microsoft.com/office/officeart/2005/8/layout/chevron1"/>
    <dgm:cxn modelId="{F6369999-2AFB-469C-BCD3-0FD848281C4E}" srcId="{6E9B397D-D02A-43EE-BF69-0EC826022DB3}" destId="{2F0227FF-48A1-47CE-9CA8-9635016FFACE}" srcOrd="3" destOrd="0" parTransId="{0F0E913D-BBA5-46EA-A535-8716842A8891}" sibTransId="{4B3BAAB7-08B3-4C20-8BC0-FBDC2ED30C95}"/>
    <dgm:cxn modelId="{B1FE069B-2296-459A-AE29-8C8DBD672693}" srcId="{2F0227FF-48A1-47CE-9CA8-9635016FFACE}" destId="{A0BFA97B-69DF-41B3-880E-041A87D1C39C}" srcOrd="0" destOrd="0" parTransId="{8AB3AF33-439D-437E-91AD-D3B42EFBDE7E}" sibTransId="{64563708-0E46-44FB-BF15-A16A3ABD89A6}"/>
    <dgm:cxn modelId="{5F8675A8-7819-497D-9D3B-D3CD3FAD2C4A}" srcId="{6E9B397D-D02A-43EE-BF69-0EC826022DB3}" destId="{DCA60AD8-3E08-4A09-A369-13A9C823A2B2}" srcOrd="1" destOrd="0" parTransId="{7A8E417E-1861-44AF-9315-936583C7F763}" sibTransId="{E5196872-6929-47A5-B714-4FF247EDB56F}"/>
    <dgm:cxn modelId="{0E9B8CAC-173A-DF4A-AA5D-6153F1B8BA16}" type="presOf" srcId="{04576E42-647A-4E22-85BF-18031AABBD1B}" destId="{1E73538F-54D7-0B4E-9F9F-956DA32F7299}" srcOrd="0" destOrd="0" presId="urn:microsoft.com/office/officeart/2005/8/layout/chevron1"/>
    <dgm:cxn modelId="{5E3CC6B6-0762-4D93-B034-BF034DE245F0}" srcId="{DCA60AD8-3E08-4A09-A369-13A9C823A2B2}" destId="{146C4915-7198-4632-A6EC-CEB912F8EDD1}" srcOrd="0" destOrd="0" parTransId="{EBEE105A-33A8-43EC-8222-C4403C4753BB}" sibTransId="{75945090-A6ED-49BD-8B16-740174A8BD40}"/>
    <dgm:cxn modelId="{35CC16BD-81A4-C041-AD52-64EF4170440A}" type="presOf" srcId="{A501FCF0-0620-431C-BB42-DE2B9F73BA7D}" destId="{710025FD-9EFD-F742-8E40-339CB3A0F449}" srcOrd="0" destOrd="2" presId="urn:microsoft.com/office/officeart/2005/8/layout/chevron1"/>
    <dgm:cxn modelId="{FF09B0C4-AAE3-9841-BABC-B734372D378F}" type="presOf" srcId="{2F0227FF-48A1-47CE-9CA8-9635016FFACE}" destId="{7C0B0424-0D1B-E44E-9128-890660BF9205}" srcOrd="0" destOrd="0" presId="urn:microsoft.com/office/officeart/2005/8/layout/chevron1"/>
    <dgm:cxn modelId="{10EB9AD1-D94D-BC4C-8AE1-A681919EA07B}" type="presOf" srcId="{146C4915-7198-4632-A6EC-CEB912F8EDD1}" destId="{710025FD-9EFD-F742-8E40-339CB3A0F449}" srcOrd="0" destOrd="0" presId="urn:microsoft.com/office/officeart/2005/8/layout/chevron1"/>
    <dgm:cxn modelId="{E39272E5-4F54-1B4F-9DF6-660DF85A78A4}" type="presOf" srcId="{C7C6014D-FEAF-42A3-AD59-72913CECD7F2}" destId="{15067BDA-55EC-8E4E-B4E7-8F38E8A5DDAA}" srcOrd="0" destOrd="1" presId="urn:microsoft.com/office/officeart/2005/8/layout/chevron1"/>
    <dgm:cxn modelId="{7B4BAFEF-7260-4B5C-A483-6409FEDC4F4B}" srcId="{6E9B397D-D02A-43EE-BF69-0EC826022DB3}" destId="{04576E42-647A-4E22-85BF-18031AABBD1B}" srcOrd="0" destOrd="0" parTransId="{BEE57A16-10A6-441F-8CED-0EEB61A17794}" sibTransId="{02035DAD-9015-4B33-A1D5-5578414D3B8C}"/>
    <dgm:cxn modelId="{B7FCBBF0-3B0E-4CFA-9D47-3BC6B55C182B}" srcId="{DCA60AD8-3E08-4A09-A369-13A9C823A2B2}" destId="{C6D98660-E69E-4726-A5FF-B0950DA6C23C}" srcOrd="3" destOrd="0" parTransId="{C6976963-A40C-43AC-9773-EE45E0534328}" sibTransId="{5438224D-9CBE-48F0-A349-45932978CBDE}"/>
    <dgm:cxn modelId="{4F95D6F2-B190-D749-8112-D9986405A089}" type="presOf" srcId="{A0BFA97B-69DF-41B3-880E-041A87D1C39C}" destId="{15067BDA-55EC-8E4E-B4E7-8F38E8A5DDAA}" srcOrd="0" destOrd="0" presId="urn:microsoft.com/office/officeart/2005/8/layout/chevron1"/>
    <dgm:cxn modelId="{ED3F72F6-3E12-B04C-981E-31ED756FAFA4}" type="presOf" srcId="{C6D98660-E69E-4726-A5FF-B0950DA6C23C}" destId="{710025FD-9EFD-F742-8E40-339CB3A0F449}" srcOrd="0" destOrd="3" presId="urn:microsoft.com/office/officeart/2005/8/layout/chevron1"/>
    <dgm:cxn modelId="{173FE43F-961E-1F4E-8425-9781C204D270}" type="presParOf" srcId="{CC0696D6-8994-FD4E-AC08-D387C38A32F5}" destId="{60D618AE-D794-1741-9DF8-75173F21B746}" srcOrd="0" destOrd="0" presId="urn:microsoft.com/office/officeart/2005/8/layout/chevron1"/>
    <dgm:cxn modelId="{632D7FEC-2F69-9348-B4C3-4AA5AF20D3CD}" type="presParOf" srcId="{60D618AE-D794-1741-9DF8-75173F21B746}" destId="{1E73538F-54D7-0B4E-9F9F-956DA32F7299}" srcOrd="0" destOrd="0" presId="urn:microsoft.com/office/officeart/2005/8/layout/chevron1"/>
    <dgm:cxn modelId="{8A6E7CF8-B505-9F4D-B92F-CB4253755D83}" type="presParOf" srcId="{60D618AE-D794-1741-9DF8-75173F21B746}" destId="{18A05FCD-C30A-9F47-AC52-7A688BE4C4C3}" srcOrd="1" destOrd="0" presId="urn:microsoft.com/office/officeart/2005/8/layout/chevron1"/>
    <dgm:cxn modelId="{A079AA2F-9C71-164C-BD36-457909798172}" type="presParOf" srcId="{CC0696D6-8994-FD4E-AC08-D387C38A32F5}" destId="{B6A3E6FD-30F2-F84B-82EA-E35AE9ED8452}" srcOrd="1" destOrd="0" presId="urn:microsoft.com/office/officeart/2005/8/layout/chevron1"/>
    <dgm:cxn modelId="{D1B4B4E9-F54C-8A43-A1D0-7C09E2452547}" type="presParOf" srcId="{CC0696D6-8994-FD4E-AC08-D387C38A32F5}" destId="{B2A8DB22-F138-9D4A-8CA5-1FF0F837051F}" srcOrd="2" destOrd="0" presId="urn:microsoft.com/office/officeart/2005/8/layout/chevron1"/>
    <dgm:cxn modelId="{4D88593D-FCA0-3E47-940B-276B9E77717A}" type="presParOf" srcId="{B2A8DB22-F138-9D4A-8CA5-1FF0F837051F}" destId="{B1B63C08-6A1A-A640-BBEF-FA16230B902E}" srcOrd="0" destOrd="0" presId="urn:microsoft.com/office/officeart/2005/8/layout/chevron1"/>
    <dgm:cxn modelId="{FC1C5325-0447-E847-BEF8-8CD4BC1DCD4E}" type="presParOf" srcId="{B2A8DB22-F138-9D4A-8CA5-1FF0F837051F}" destId="{710025FD-9EFD-F742-8E40-339CB3A0F449}" srcOrd="1" destOrd="0" presId="urn:microsoft.com/office/officeart/2005/8/layout/chevron1"/>
    <dgm:cxn modelId="{110DCF19-B264-8642-94B2-8B822D2F2A08}" type="presParOf" srcId="{CC0696D6-8994-FD4E-AC08-D387C38A32F5}" destId="{DD21DCC0-BB99-1E45-9DC6-38C24CBBB459}" srcOrd="3" destOrd="0" presId="urn:microsoft.com/office/officeart/2005/8/layout/chevron1"/>
    <dgm:cxn modelId="{CD2C4FD8-22D9-924C-8BBF-A3942A351BC8}" type="presParOf" srcId="{CC0696D6-8994-FD4E-AC08-D387C38A32F5}" destId="{5439ECA0-F599-8549-A82A-62B1CD237CAB}" srcOrd="4" destOrd="0" presId="urn:microsoft.com/office/officeart/2005/8/layout/chevron1"/>
    <dgm:cxn modelId="{FF6C64AA-1BF2-A048-9B7A-E1A9E13D3A31}" type="presParOf" srcId="{5439ECA0-F599-8549-A82A-62B1CD237CAB}" destId="{4D578CCC-275A-7244-8EC4-0F8A6818E061}" srcOrd="0" destOrd="0" presId="urn:microsoft.com/office/officeart/2005/8/layout/chevron1"/>
    <dgm:cxn modelId="{39439589-4515-D045-9541-5A88CF98294F}" type="presParOf" srcId="{5439ECA0-F599-8549-A82A-62B1CD237CAB}" destId="{9BD9258D-1B78-904B-9008-8102B59086DE}" srcOrd="1" destOrd="0" presId="urn:microsoft.com/office/officeart/2005/8/layout/chevron1"/>
    <dgm:cxn modelId="{E52ACCF4-34CB-F740-A908-A386FDB56F93}" type="presParOf" srcId="{CC0696D6-8994-FD4E-AC08-D387C38A32F5}" destId="{DF1A0739-D16E-A346-BD20-1FA1CB736F9F}" srcOrd="5" destOrd="0" presId="urn:microsoft.com/office/officeart/2005/8/layout/chevron1"/>
    <dgm:cxn modelId="{D32557C3-8E07-B941-A37A-2654294EF355}" type="presParOf" srcId="{CC0696D6-8994-FD4E-AC08-D387C38A32F5}" destId="{DF8F1FA3-9EB7-1A45-BC57-66696657201E}" srcOrd="6" destOrd="0" presId="urn:microsoft.com/office/officeart/2005/8/layout/chevron1"/>
    <dgm:cxn modelId="{E2D30B6E-ED32-F74F-9E5F-28CEE4B3D504}" type="presParOf" srcId="{DF8F1FA3-9EB7-1A45-BC57-66696657201E}" destId="{7C0B0424-0D1B-E44E-9128-890660BF9205}" srcOrd="0" destOrd="0" presId="urn:microsoft.com/office/officeart/2005/8/layout/chevron1"/>
    <dgm:cxn modelId="{C9336E61-FF6B-0845-B38E-C314FAF69F9A}" type="presParOf" srcId="{DF8F1FA3-9EB7-1A45-BC57-66696657201E}" destId="{15067BDA-55EC-8E4E-B4E7-8F38E8A5DDAA}"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CA442A-D844-47BA-89C8-A93B7FF92EA2}">
      <dsp:nvSpPr>
        <dsp:cNvPr id="0" name=""/>
        <dsp:cNvSpPr/>
      </dsp:nvSpPr>
      <dsp:spPr>
        <a:xfrm>
          <a:off x="270427" y="767579"/>
          <a:ext cx="843873" cy="843873"/>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9B10CF5-A8CB-4D08-B291-035E4B61C9CA}">
      <dsp:nvSpPr>
        <dsp:cNvPr id="0" name=""/>
        <dsp:cNvSpPr/>
      </dsp:nvSpPr>
      <dsp:spPr>
        <a:xfrm>
          <a:off x="450268" y="947421"/>
          <a:ext cx="484189" cy="48418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A67BDF1-E9EB-4B96-BB74-41F76385E469}">
      <dsp:nvSpPr>
        <dsp:cNvPr id="0" name=""/>
        <dsp:cNvSpPr/>
      </dsp:nvSpPr>
      <dsp:spPr>
        <a:xfrm>
          <a:off x="664" y="1874298"/>
          <a:ext cx="1383398" cy="6225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Present OUR research on cities that implemented Total lead line replacement</a:t>
          </a:r>
        </a:p>
      </dsp:txBody>
      <dsp:txXfrm>
        <a:off x="664" y="1874298"/>
        <a:ext cx="1383398" cy="622529"/>
      </dsp:txXfrm>
    </dsp:sp>
    <dsp:sp modelId="{03905D43-1B12-4DA7-86DF-47F58F1F5187}">
      <dsp:nvSpPr>
        <dsp:cNvPr id="0" name=""/>
        <dsp:cNvSpPr/>
      </dsp:nvSpPr>
      <dsp:spPr>
        <a:xfrm>
          <a:off x="1895920" y="767579"/>
          <a:ext cx="843873" cy="843873"/>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0F5529E-07E4-4A3E-9F0F-D6C950D0DC82}">
      <dsp:nvSpPr>
        <dsp:cNvPr id="0" name=""/>
        <dsp:cNvSpPr/>
      </dsp:nvSpPr>
      <dsp:spPr>
        <a:xfrm>
          <a:off x="2075762" y="947421"/>
          <a:ext cx="484189" cy="48418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E88ACAE0-6A5E-4748-8287-C43A2E71182B}">
      <dsp:nvSpPr>
        <dsp:cNvPr id="0" name=""/>
        <dsp:cNvSpPr/>
      </dsp:nvSpPr>
      <dsp:spPr>
        <a:xfrm>
          <a:off x="1626157" y="1874298"/>
          <a:ext cx="1383398" cy="6225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Discuss some key takeaways</a:t>
          </a:r>
        </a:p>
      </dsp:txBody>
      <dsp:txXfrm>
        <a:off x="1626157" y="1874298"/>
        <a:ext cx="1383398" cy="622529"/>
      </dsp:txXfrm>
    </dsp:sp>
    <dsp:sp modelId="{87380F52-1736-432C-A4D0-90853154460F}">
      <dsp:nvSpPr>
        <dsp:cNvPr id="0" name=""/>
        <dsp:cNvSpPr/>
      </dsp:nvSpPr>
      <dsp:spPr>
        <a:xfrm>
          <a:off x="3521413" y="767579"/>
          <a:ext cx="843873" cy="843873"/>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9E123DA-E2AA-4A64-B652-1AE0FBA635F7}">
      <dsp:nvSpPr>
        <dsp:cNvPr id="0" name=""/>
        <dsp:cNvSpPr/>
      </dsp:nvSpPr>
      <dsp:spPr>
        <a:xfrm>
          <a:off x="3701255" y="947421"/>
          <a:ext cx="484189" cy="48418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F214C0BE-89F9-4DF7-807B-6976047C38B5}">
      <dsp:nvSpPr>
        <dsp:cNvPr id="0" name=""/>
        <dsp:cNvSpPr/>
      </dsp:nvSpPr>
      <dsp:spPr>
        <a:xfrm>
          <a:off x="3251650" y="1874298"/>
          <a:ext cx="1383398" cy="6225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Learn more about the steps PW has taken as they relate to what other cities have done</a:t>
          </a:r>
        </a:p>
      </dsp:txBody>
      <dsp:txXfrm>
        <a:off x="3251650" y="1874298"/>
        <a:ext cx="1383398" cy="622529"/>
      </dsp:txXfrm>
    </dsp:sp>
    <dsp:sp modelId="{4D9EA751-8375-476C-8750-8BC35A82E910}">
      <dsp:nvSpPr>
        <dsp:cNvPr id="0" name=""/>
        <dsp:cNvSpPr/>
      </dsp:nvSpPr>
      <dsp:spPr>
        <a:xfrm>
          <a:off x="5146906" y="767579"/>
          <a:ext cx="843873" cy="843873"/>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F76D68E-D705-4BDF-8222-78EC18999825}">
      <dsp:nvSpPr>
        <dsp:cNvPr id="0" name=""/>
        <dsp:cNvSpPr/>
      </dsp:nvSpPr>
      <dsp:spPr>
        <a:xfrm>
          <a:off x="5326748" y="947421"/>
          <a:ext cx="484189" cy="48418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65F9092E-A63B-45AD-9743-E33AB5DE7BD4}">
      <dsp:nvSpPr>
        <dsp:cNvPr id="0" name=""/>
        <dsp:cNvSpPr/>
      </dsp:nvSpPr>
      <dsp:spPr>
        <a:xfrm>
          <a:off x="4877143" y="1874298"/>
          <a:ext cx="1383398" cy="6225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Discuss IDEAS we have for future project direction</a:t>
          </a:r>
        </a:p>
      </dsp:txBody>
      <dsp:txXfrm>
        <a:off x="4877143" y="1874298"/>
        <a:ext cx="1383398" cy="622529"/>
      </dsp:txXfrm>
    </dsp:sp>
    <dsp:sp modelId="{AE740F96-4E90-4C43-B08F-204994CDB1BB}">
      <dsp:nvSpPr>
        <dsp:cNvPr id="0" name=""/>
        <dsp:cNvSpPr/>
      </dsp:nvSpPr>
      <dsp:spPr>
        <a:xfrm>
          <a:off x="6772399" y="767579"/>
          <a:ext cx="843873" cy="843873"/>
        </a:xfrm>
        <a:prstGeom prst="ellipse">
          <a:avLst/>
        </a:prstGeom>
        <a:solidFill>
          <a:schemeClr val="dk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ACB968B-F9A3-4177-A142-C85E91A4E457}">
      <dsp:nvSpPr>
        <dsp:cNvPr id="0" name=""/>
        <dsp:cNvSpPr/>
      </dsp:nvSpPr>
      <dsp:spPr>
        <a:xfrm>
          <a:off x="6952241" y="947421"/>
          <a:ext cx="484189" cy="48418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4126A13-0AB8-4C08-8ED7-AA7E05430CE0}">
      <dsp:nvSpPr>
        <dsp:cNvPr id="0" name=""/>
        <dsp:cNvSpPr/>
      </dsp:nvSpPr>
      <dsp:spPr>
        <a:xfrm>
          <a:off x="6502637" y="1874298"/>
          <a:ext cx="1383398" cy="6225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Answer your questions</a:t>
          </a:r>
        </a:p>
      </dsp:txBody>
      <dsp:txXfrm>
        <a:off x="6502637" y="1874298"/>
        <a:ext cx="1383398" cy="6225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73538F-54D7-0B4E-9F9F-956DA32F7299}">
      <dsp:nvSpPr>
        <dsp:cNvPr id="0" name=""/>
        <dsp:cNvSpPr/>
      </dsp:nvSpPr>
      <dsp:spPr>
        <a:xfrm>
          <a:off x="803" y="115175"/>
          <a:ext cx="2131558" cy="702000"/>
        </a:xfrm>
        <a:prstGeom prst="chevron">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a:t>Impetus </a:t>
          </a:r>
        </a:p>
      </dsp:txBody>
      <dsp:txXfrm>
        <a:off x="351803" y="115175"/>
        <a:ext cx="1429558" cy="702000"/>
      </dsp:txXfrm>
    </dsp:sp>
    <dsp:sp modelId="{18A05FCD-C30A-9F47-AC52-7A688BE4C4C3}">
      <dsp:nvSpPr>
        <dsp:cNvPr id="0" name=""/>
        <dsp:cNvSpPr/>
      </dsp:nvSpPr>
      <dsp:spPr>
        <a:xfrm>
          <a:off x="803" y="904925"/>
          <a:ext cx="1705247" cy="241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77850">
            <a:lnSpc>
              <a:spcPct val="90000"/>
            </a:lnSpc>
            <a:spcBef>
              <a:spcPct val="0"/>
            </a:spcBef>
            <a:spcAft>
              <a:spcPct val="15000"/>
            </a:spcAft>
            <a:buChar char="•"/>
          </a:pPr>
          <a:r>
            <a:rPr lang="en-US" sz="1300" kern="1200" dirty="0"/>
            <a:t>2001, chemical engineer found additives to be ineffective and a  pollutant</a:t>
          </a:r>
        </a:p>
      </dsp:txBody>
      <dsp:txXfrm>
        <a:off x="803" y="904925"/>
        <a:ext cx="1705247" cy="2418609"/>
      </dsp:txXfrm>
    </dsp:sp>
    <dsp:sp modelId="{B1B63C08-6A1A-A640-BBEF-FA16230B902E}">
      <dsp:nvSpPr>
        <dsp:cNvPr id="0" name=""/>
        <dsp:cNvSpPr/>
      </dsp:nvSpPr>
      <dsp:spPr>
        <a:xfrm>
          <a:off x="1916362" y="115175"/>
          <a:ext cx="2131558" cy="702000"/>
        </a:xfrm>
        <a:prstGeom prst="chevron">
          <a:avLst/>
        </a:prstGeom>
        <a:solidFill>
          <a:schemeClr val="accent4">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a:t>Implementation Model and Logistics </a:t>
          </a:r>
        </a:p>
      </dsp:txBody>
      <dsp:txXfrm>
        <a:off x="2267362" y="115175"/>
        <a:ext cx="1429558" cy="702000"/>
      </dsp:txXfrm>
    </dsp:sp>
    <dsp:sp modelId="{710025FD-9EFD-F742-8E40-339CB3A0F449}">
      <dsp:nvSpPr>
        <dsp:cNvPr id="0" name=""/>
        <dsp:cNvSpPr/>
      </dsp:nvSpPr>
      <dsp:spPr>
        <a:xfrm>
          <a:off x="1916362" y="904925"/>
          <a:ext cx="1705247" cy="241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77850">
            <a:lnSpc>
              <a:spcPct val="90000"/>
            </a:lnSpc>
            <a:spcBef>
              <a:spcPct val="0"/>
            </a:spcBef>
            <a:spcAft>
              <a:spcPct val="15000"/>
            </a:spcAft>
            <a:buChar char="•"/>
          </a:pPr>
          <a:r>
            <a:rPr lang="en-US" sz="1300" kern="1200" dirty="0"/>
            <a:t>City Ordinance mandating private replacement </a:t>
          </a:r>
        </a:p>
        <a:p>
          <a:pPr marL="114300" lvl="1" indent="-114300" algn="l" defTabSz="577850">
            <a:lnSpc>
              <a:spcPct val="90000"/>
            </a:lnSpc>
            <a:spcBef>
              <a:spcPct val="0"/>
            </a:spcBef>
            <a:spcAft>
              <a:spcPct val="15000"/>
            </a:spcAft>
            <a:buChar char="•"/>
          </a:pPr>
          <a:r>
            <a:rPr lang="en-US" sz="1300" kern="1200" dirty="0"/>
            <a:t>Residents were forced to find private contractors, were notified when neighborhood public lines were being replaced to foster collaboration between public and private contractors</a:t>
          </a:r>
        </a:p>
      </dsp:txBody>
      <dsp:txXfrm>
        <a:off x="1916362" y="904925"/>
        <a:ext cx="1705247" cy="2418609"/>
      </dsp:txXfrm>
    </dsp:sp>
    <dsp:sp modelId="{4D578CCC-275A-7244-8EC4-0F8A6818E061}">
      <dsp:nvSpPr>
        <dsp:cNvPr id="0" name=""/>
        <dsp:cNvSpPr/>
      </dsp:nvSpPr>
      <dsp:spPr>
        <a:xfrm>
          <a:off x="3831921" y="115175"/>
          <a:ext cx="2131558" cy="702000"/>
        </a:xfrm>
        <a:prstGeom prst="chevron">
          <a:avLst/>
        </a:prstGeom>
        <a:solidFill>
          <a:schemeClr val="accent4">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a:t>Financing </a:t>
          </a:r>
        </a:p>
      </dsp:txBody>
      <dsp:txXfrm>
        <a:off x="4182921" y="115175"/>
        <a:ext cx="1429558" cy="702000"/>
      </dsp:txXfrm>
    </dsp:sp>
    <dsp:sp modelId="{9BD9258D-1B78-904B-9008-8102B59086DE}">
      <dsp:nvSpPr>
        <dsp:cNvPr id="0" name=""/>
        <dsp:cNvSpPr/>
      </dsp:nvSpPr>
      <dsp:spPr>
        <a:xfrm>
          <a:off x="3831921" y="904925"/>
          <a:ext cx="1705247" cy="241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77850">
            <a:lnSpc>
              <a:spcPct val="90000"/>
            </a:lnSpc>
            <a:spcBef>
              <a:spcPct val="0"/>
            </a:spcBef>
            <a:spcAft>
              <a:spcPct val="15000"/>
            </a:spcAft>
            <a:buChar char="•"/>
          </a:pPr>
          <a:r>
            <a:rPr lang="en-US" sz="1300" kern="1200" dirty="0"/>
            <a:t>Common Council approved sewer rates </a:t>
          </a:r>
        </a:p>
        <a:p>
          <a:pPr marL="114300" lvl="1" indent="-114300" algn="l" defTabSz="577850">
            <a:lnSpc>
              <a:spcPct val="90000"/>
            </a:lnSpc>
            <a:spcBef>
              <a:spcPct val="0"/>
            </a:spcBef>
            <a:spcAft>
              <a:spcPct val="15000"/>
            </a:spcAft>
            <a:buChar char="•"/>
          </a:pPr>
          <a:r>
            <a:rPr lang="en-US" sz="1300" kern="1200" dirty="0"/>
            <a:t>Antenna revenue funded rebates for half the private cost up to $1000</a:t>
          </a:r>
        </a:p>
      </dsp:txBody>
      <dsp:txXfrm>
        <a:off x="3831921" y="904925"/>
        <a:ext cx="1705247" cy="2418609"/>
      </dsp:txXfrm>
    </dsp:sp>
    <dsp:sp modelId="{7C0B0424-0D1B-E44E-9128-890660BF9205}">
      <dsp:nvSpPr>
        <dsp:cNvPr id="0" name=""/>
        <dsp:cNvSpPr/>
      </dsp:nvSpPr>
      <dsp:spPr>
        <a:xfrm>
          <a:off x="5747479" y="115175"/>
          <a:ext cx="2131558" cy="702000"/>
        </a:xfrm>
        <a:prstGeom prst="chevron">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US" sz="1300" kern="1200"/>
            <a:t>Community Engagement </a:t>
          </a:r>
        </a:p>
      </dsp:txBody>
      <dsp:txXfrm>
        <a:off x="6098479" y="115175"/>
        <a:ext cx="1429558" cy="702000"/>
      </dsp:txXfrm>
    </dsp:sp>
    <dsp:sp modelId="{15067BDA-55EC-8E4E-B4E7-8F38E8A5DDAA}">
      <dsp:nvSpPr>
        <dsp:cNvPr id="0" name=""/>
        <dsp:cNvSpPr/>
      </dsp:nvSpPr>
      <dsp:spPr>
        <a:xfrm>
          <a:off x="5747479" y="904925"/>
          <a:ext cx="1705247" cy="241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77850">
            <a:lnSpc>
              <a:spcPct val="90000"/>
            </a:lnSpc>
            <a:spcBef>
              <a:spcPct val="0"/>
            </a:spcBef>
            <a:spcAft>
              <a:spcPct val="15000"/>
            </a:spcAft>
            <a:buChar char="•"/>
          </a:pPr>
          <a:r>
            <a:rPr lang="en-US" sz="1300" kern="1200" dirty="0"/>
            <a:t>Despite public reluctance, the program has been heralded as a national example </a:t>
          </a:r>
        </a:p>
        <a:p>
          <a:pPr marL="114300" lvl="1" indent="-114300" algn="l" defTabSz="577850">
            <a:lnSpc>
              <a:spcPct val="90000"/>
            </a:lnSpc>
            <a:spcBef>
              <a:spcPct val="0"/>
            </a:spcBef>
            <a:spcAft>
              <a:spcPct val="15000"/>
            </a:spcAft>
            <a:buChar char="•"/>
          </a:pPr>
          <a:r>
            <a:rPr lang="en-US" sz="1300" kern="1200" dirty="0"/>
            <a:t>Non-compliant households were deemed uninhabitable </a:t>
          </a:r>
        </a:p>
      </dsp:txBody>
      <dsp:txXfrm>
        <a:off x="5747479" y="904925"/>
        <a:ext cx="1705247" cy="24186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73538F-54D7-0B4E-9F9F-956DA32F7299}">
      <dsp:nvSpPr>
        <dsp:cNvPr id="0" name=""/>
        <dsp:cNvSpPr/>
      </dsp:nvSpPr>
      <dsp:spPr>
        <a:xfrm>
          <a:off x="803" y="203980"/>
          <a:ext cx="2131558" cy="648000"/>
        </a:xfrm>
        <a:prstGeom prst="chevron">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Impetus </a:t>
          </a:r>
        </a:p>
      </dsp:txBody>
      <dsp:txXfrm>
        <a:off x="324803" y="203980"/>
        <a:ext cx="1483558" cy="648000"/>
      </dsp:txXfrm>
    </dsp:sp>
    <dsp:sp modelId="{18A05FCD-C30A-9F47-AC52-7A688BE4C4C3}">
      <dsp:nvSpPr>
        <dsp:cNvPr id="0" name=""/>
        <dsp:cNvSpPr/>
      </dsp:nvSpPr>
      <dsp:spPr>
        <a:xfrm>
          <a:off x="803" y="932980"/>
          <a:ext cx="1705247" cy="2301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2014, unauthorized change of anti-corrosion chemicals led to a class-action lawsuit by residents</a:t>
          </a:r>
        </a:p>
      </dsp:txBody>
      <dsp:txXfrm>
        <a:off x="803" y="932980"/>
        <a:ext cx="1705247" cy="2301750"/>
      </dsp:txXfrm>
    </dsp:sp>
    <dsp:sp modelId="{B1B63C08-6A1A-A640-BBEF-FA16230B902E}">
      <dsp:nvSpPr>
        <dsp:cNvPr id="0" name=""/>
        <dsp:cNvSpPr/>
      </dsp:nvSpPr>
      <dsp:spPr>
        <a:xfrm>
          <a:off x="1916362" y="203980"/>
          <a:ext cx="2131558" cy="648000"/>
        </a:xfrm>
        <a:prstGeom prst="chevron">
          <a:avLst/>
        </a:prstGeom>
        <a:solidFill>
          <a:schemeClr val="accent4">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Implementation Model and Logistics </a:t>
          </a:r>
        </a:p>
      </dsp:txBody>
      <dsp:txXfrm>
        <a:off x="2240362" y="203980"/>
        <a:ext cx="1483558" cy="648000"/>
      </dsp:txXfrm>
    </dsp:sp>
    <dsp:sp modelId="{710025FD-9EFD-F742-8E40-339CB3A0F449}">
      <dsp:nvSpPr>
        <dsp:cNvPr id="0" name=""/>
        <dsp:cNvSpPr/>
      </dsp:nvSpPr>
      <dsp:spPr>
        <a:xfrm>
          <a:off x="1916362" y="932980"/>
          <a:ext cx="1705247" cy="2301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Prioritize areas with children, pregnant women, high LSL density, and limited income</a:t>
          </a:r>
        </a:p>
        <a:p>
          <a:pPr marL="114300" lvl="1" indent="-114300" algn="l" defTabSz="533400">
            <a:lnSpc>
              <a:spcPct val="90000"/>
            </a:lnSpc>
            <a:spcBef>
              <a:spcPct val="0"/>
            </a:spcBef>
            <a:spcAft>
              <a:spcPct val="15000"/>
            </a:spcAft>
            <a:buChar char="•"/>
          </a:pPr>
          <a:r>
            <a:rPr lang="en-US" sz="1200" kern="1200"/>
            <a:t>Pay for almost all private-side replacements</a:t>
          </a:r>
          <a:endParaRPr lang="en-US" sz="1200" kern="1200" dirty="0"/>
        </a:p>
        <a:p>
          <a:pPr marL="114300" lvl="1" indent="-114300" algn="l" defTabSz="533400">
            <a:lnSpc>
              <a:spcPct val="90000"/>
            </a:lnSpc>
            <a:spcBef>
              <a:spcPct val="0"/>
            </a:spcBef>
            <a:spcAft>
              <a:spcPct val="15000"/>
            </a:spcAft>
            <a:buChar char="•"/>
          </a:pPr>
          <a:r>
            <a:rPr lang="en-US" sz="1200" kern="1200"/>
            <a:t>Integration with water main repair program to preserve cost and efficiency</a:t>
          </a:r>
          <a:endParaRPr lang="en-US" sz="1200" kern="1200" dirty="0"/>
        </a:p>
        <a:p>
          <a:pPr marL="114300" lvl="1" indent="-114300" algn="l" defTabSz="533400">
            <a:lnSpc>
              <a:spcPct val="90000"/>
            </a:lnSpc>
            <a:spcBef>
              <a:spcPct val="0"/>
            </a:spcBef>
            <a:spcAft>
              <a:spcPct val="15000"/>
            </a:spcAft>
            <a:buChar char="•"/>
          </a:pPr>
          <a:r>
            <a:rPr lang="en-US" sz="1200" kern="1200" dirty="0"/>
            <a:t>Implement machine-learning model to predict location of lead pipes</a:t>
          </a:r>
        </a:p>
      </dsp:txBody>
      <dsp:txXfrm>
        <a:off x="1916362" y="932980"/>
        <a:ext cx="1705247" cy="2301750"/>
      </dsp:txXfrm>
    </dsp:sp>
    <dsp:sp modelId="{4D578CCC-275A-7244-8EC4-0F8A6818E061}">
      <dsp:nvSpPr>
        <dsp:cNvPr id="0" name=""/>
        <dsp:cNvSpPr/>
      </dsp:nvSpPr>
      <dsp:spPr>
        <a:xfrm>
          <a:off x="3831921" y="203980"/>
          <a:ext cx="2131558" cy="648000"/>
        </a:xfrm>
        <a:prstGeom prst="chevron">
          <a:avLst/>
        </a:prstGeom>
        <a:solidFill>
          <a:schemeClr val="accent4">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Financing </a:t>
          </a:r>
        </a:p>
      </dsp:txBody>
      <dsp:txXfrm>
        <a:off x="4155921" y="203980"/>
        <a:ext cx="1483558" cy="648000"/>
      </dsp:txXfrm>
    </dsp:sp>
    <dsp:sp modelId="{9BD9258D-1B78-904B-9008-8102B59086DE}">
      <dsp:nvSpPr>
        <dsp:cNvPr id="0" name=""/>
        <dsp:cNvSpPr/>
      </dsp:nvSpPr>
      <dsp:spPr>
        <a:xfrm>
          <a:off x="3831921" y="932980"/>
          <a:ext cx="1705247" cy="2301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PENNVEST low-interest loan and grants</a:t>
          </a:r>
        </a:p>
        <a:p>
          <a:pPr marL="114300" lvl="1" indent="-114300" algn="l" defTabSz="533400">
            <a:lnSpc>
              <a:spcPct val="90000"/>
            </a:lnSpc>
            <a:spcBef>
              <a:spcPct val="0"/>
            </a:spcBef>
            <a:spcAft>
              <a:spcPct val="15000"/>
            </a:spcAft>
            <a:buChar char="•"/>
          </a:pPr>
          <a:r>
            <a:rPr lang="en-US" sz="1200" kern="1200" dirty="0"/>
            <a:t>Rate increase - proposed up to 19% hike by 2021</a:t>
          </a:r>
        </a:p>
        <a:p>
          <a:pPr marL="114300" lvl="1" indent="-114300" algn="l" defTabSz="533400">
            <a:lnSpc>
              <a:spcPct val="90000"/>
            </a:lnSpc>
            <a:spcBef>
              <a:spcPct val="0"/>
            </a:spcBef>
            <a:spcAft>
              <a:spcPct val="15000"/>
            </a:spcAft>
            <a:buChar char="•"/>
          </a:pPr>
          <a:endParaRPr lang="en-US" sz="1200" kern="1200" dirty="0"/>
        </a:p>
      </dsp:txBody>
      <dsp:txXfrm>
        <a:off x="3831921" y="932980"/>
        <a:ext cx="1705247" cy="2301750"/>
      </dsp:txXfrm>
    </dsp:sp>
    <dsp:sp modelId="{7C0B0424-0D1B-E44E-9128-890660BF9205}">
      <dsp:nvSpPr>
        <dsp:cNvPr id="0" name=""/>
        <dsp:cNvSpPr/>
      </dsp:nvSpPr>
      <dsp:spPr>
        <a:xfrm>
          <a:off x="5747479" y="203980"/>
          <a:ext cx="2131558" cy="648000"/>
        </a:xfrm>
        <a:prstGeom prst="chevron">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Community Engagement </a:t>
          </a:r>
        </a:p>
      </dsp:txBody>
      <dsp:txXfrm>
        <a:off x="6071479" y="203980"/>
        <a:ext cx="1483558" cy="648000"/>
      </dsp:txXfrm>
    </dsp:sp>
    <dsp:sp modelId="{15067BDA-55EC-8E4E-B4E7-8F38E8A5DDAA}">
      <dsp:nvSpPr>
        <dsp:cNvPr id="0" name=""/>
        <dsp:cNvSpPr/>
      </dsp:nvSpPr>
      <dsp:spPr>
        <a:xfrm>
          <a:off x="5747479" y="932980"/>
          <a:ext cx="1705247" cy="2301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Lead help desk program conducts lead outreach and obtains right-of-entry signatures - cited difficulty with responsiveness, particularly in low-income communities</a:t>
          </a:r>
        </a:p>
      </dsp:txBody>
      <dsp:txXfrm>
        <a:off x="5747479" y="932980"/>
        <a:ext cx="1705247" cy="23017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73538F-54D7-0B4E-9F9F-956DA32F7299}">
      <dsp:nvSpPr>
        <dsp:cNvPr id="0" name=""/>
        <dsp:cNvSpPr/>
      </dsp:nvSpPr>
      <dsp:spPr>
        <a:xfrm>
          <a:off x="803" y="136480"/>
          <a:ext cx="2131558" cy="648000"/>
        </a:xfrm>
        <a:prstGeom prst="chevron">
          <a:avLst/>
        </a:prstGeom>
        <a:solidFill>
          <a:schemeClr val="accent4">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Impetus </a:t>
          </a:r>
        </a:p>
      </dsp:txBody>
      <dsp:txXfrm>
        <a:off x="324803" y="136480"/>
        <a:ext cx="1483558" cy="648000"/>
      </dsp:txXfrm>
    </dsp:sp>
    <dsp:sp modelId="{18A05FCD-C30A-9F47-AC52-7A688BE4C4C3}">
      <dsp:nvSpPr>
        <dsp:cNvPr id="0" name=""/>
        <dsp:cNvSpPr/>
      </dsp:nvSpPr>
      <dsp:spPr>
        <a:xfrm>
          <a:off x="803" y="865480"/>
          <a:ext cx="1705247" cy="2436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a:t>Could take advantage of public line work already being done</a:t>
          </a:r>
        </a:p>
      </dsp:txBody>
      <dsp:txXfrm>
        <a:off x="803" y="865480"/>
        <a:ext cx="1705247" cy="2436750"/>
      </dsp:txXfrm>
    </dsp:sp>
    <dsp:sp modelId="{B1B63C08-6A1A-A640-BBEF-FA16230B902E}">
      <dsp:nvSpPr>
        <dsp:cNvPr id="0" name=""/>
        <dsp:cNvSpPr/>
      </dsp:nvSpPr>
      <dsp:spPr>
        <a:xfrm>
          <a:off x="1916362" y="136480"/>
          <a:ext cx="2131558" cy="648000"/>
        </a:xfrm>
        <a:prstGeom prst="chevron">
          <a:avLst/>
        </a:prstGeom>
        <a:solidFill>
          <a:schemeClr val="accent4">
            <a:alpha val="90000"/>
            <a:hueOff val="0"/>
            <a:satOff val="0"/>
            <a:lumOff val="0"/>
            <a:alphaOff val="-13333"/>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Implementation Model and Logistics </a:t>
          </a:r>
        </a:p>
      </dsp:txBody>
      <dsp:txXfrm>
        <a:off x="2240362" y="136480"/>
        <a:ext cx="1483558" cy="648000"/>
      </dsp:txXfrm>
    </dsp:sp>
    <dsp:sp modelId="{710025FD-9EFD-F742-8E40-339CB3A0F449}">
      <dsp:nvSpPr>
        <dsp:cNvPr id="0" name=""/>
        <dsp:cNvSpPr/>
      </dsp:nvSpPr>
      <dsp:spPr>
        <a:xfrm>
          <a:off x="1916362" y="865480"/>
          <a:ext cx="1705247" cy="2436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a:t>Town council voted to approve the program and ensured no conflict with zoning provisions</a:t>
          </a:r>
        </a:p>
        <a:p>
          <a:pPr marL="114300" lvl="1" indent="-114300" algn="l" defTabSz="533400">
            <a:lnSpc>
              <a:spcPct val="90000"/>
            </a:lnSpc>
            <a:spcBef>
              <a:spcPct val="0"/>
            </a:spcBef>
            <a:spcAft>
              <a:spcPct val="15000"/>
            </a:spcAft>
            <a:buChar char="•"/>
          </a:pPr>
          <a:r>
            <a:rPr lang="en-US" sz="1200" kern="1200"/>
            <a:t>Contractors bid on the year’s project; must price each house individually</a:t>
          </a:r>
        </a:p>
        <a:p>
          <a:pPr marL="114300" lvl="1" indent="-114300" algn="l" defTabSz="533400">
            <a:lnSpc>
              <a:spcPct val="90000"/>
            </a:lnSpc>
            <a:spcBef>
              <a:spcPct val="0"/>
            </a:spcBef>
            <a:spcAft>
              <a:spcPct val="15000"/>
            </a:spcAft>
            <a:buChar char="•"/>
          </a:pPr>
          <a:r>
            <a:rPr lang="en-US" sz="1200" kern="1200" dirty="0"/>
            <a:t>Project manager works individually with houses to ensure all legal forms are complete</a:t>
          </a:r>
        </a:p>
        <a:p>
          <a:pPr marL="114300" lvl="1" indent="-114300" algn="l" defTabSz="533400">
            <a:lnSpc>
              <a:spcPct val="90000"/>
            </a:lnSpc>
            <a:spcBef>
              <a:spcPct val="0"/>
            </a:spcBef>
            <a:spcAft>
              <a:spcPct val="15000"/>
            </a:spcAft>
            <a:buChar char="•"/>
          </a:pPr>
          <a:r>
            <a:rPr lang="en-US" sz="1200" kern="1200"/>
            <a:t>Timing of work is coordinated with PW’s public side work</a:t>
          </a:r>
        </a:p>
      </dsp:txBody>
      <dsp:txXfrm>
        <a:off x="1916362" y="865480"/>
        <a:ext cx="1705247" cy="2436750"/>
      </dsp:txXfrm>
    </dsp:sp>
    <dsp:sp modelId="{4D578CCC-275A-7244-8EC4-0F8A6818E061}">
      <dsp:nvSpPr>
        <dsp:cNvPr id="0" name=""/>
        <dsp:cNvSpPr/>
      </dsp:nvSpPr>
      <dsp:spPr>
        <a:xfrm>
          <a:off x="3831921" y="136480"/>
          <a:ext cx="2131558" cy="648000"/>
        </a:xfrm>
        <a:prstGeom prst="chevron">
          <a:avLst/>
        </a:prstGeom>
        <a:solidFill>
          <a:schemeClr val="accent4">
            <a:alpha val="90000"/>
            <a:hueOff val="0"/>
            <a:satOff val="0"/>
            <a:lumOff val="0"/>
            <a:alphaOff val="-26667"/>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Financing </a:t>
          </a:r>
        </a:p>
      </dsp:txBody>
      <dsp:txXfrm>
        <a:off x="4155921" y="136480"/>
        <a:ext cx="1483558" cy="648000"/>
      </dsp:txXfrm>
    </dsp:sp>
    <dsp:sp modelId="{9BD9258D-1B78-904B-9008-8102B59086DE}">
      <dsp:nvSpPr>
        <dsp:cNvPr id="0" name=""/>
        <dsp:cNvSpPr/>
      </dsp:nvSpPr>
      <dsp:spPr>
        <a:xfrm>
          <a:off x="3831921" y="865480"/>
          <a:ext cx="1705247" cy="2436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a:t>CDBG provides the community financing, allowing for about 100 removals a year in qualifying low income neighborhoods</a:t>
          </a:r>
        </a:p>
      </dsp:txBody>
      <dsp:txXfrm>
        <a:off x="3831921" y="865480"/>
        <a:ext cx="1705247" cy="2436750"/>
      </dsp:txXfrm>
    </dsp:sp>
    <dsp:sp modelId="{7C0B0424-0D1B-E44E-9128-890660BF9205}">
      <dsp:nvSpPr>
        <dsp:cNvPr id="0" name=""/>
        <dsp:cNvSpPr/>
      </dsp:nvSpPr>
      <dsp:spPr>
        <a:xfrm>
          <a:off x="5747479" y="136480"/>
          <a:ext cx="2131558" cy="648000"/>
        </a:xfrm>
        <a:prstGeom prst="chevron">
          <a:avLst/>
        </a:prstGeom>
        <a:solidFill>
          <a:schemeClr val="accent4">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None/>
          </a:pPr>
          <a:r>
            <a:rPr lang="en-US" sz="1200" kern="1200"/>
            <a:t>Community Engagement </a:t>
          </a:r>
        </a:p>
      </dsp:txBody>
      <dsp:txXfrm>
        <a:off x="6071479" y="136480"/>
        <a:ext cx="1483558" cy="648000"/>
      </dsp:txXfrm>
    </dsp:sp>
    <dsp:sp modelId="{15067BDA-55EC-8E4E-B4E7-8F38E8A5DDAA}">
      <dsp:nvSpPr>
        <dsp:cNvPr id="0" name=""/>
        <dsp:cNvSpPr/>
      </dsp:nvSpPr>
      <dsp:spPr>
        <a:xfrm>
          <a:off x="5747479" y="865480"/>
          <a:ext cx="1705247" cy="2436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kern="1200"/>
            <a:t>Direct contact with qualifying homeowners is quite critical to the success of this program</a:t>
          </a:r>
        </a:p>
        <a:p>
          <a:pPr marL="114300" lvl="1" indent="-114300" algn="l" defTabSz="533400">
            <a:lnSpc>
              <a:spcPct val="90000"/>
            </a:lnSpc>
            <a:spcBef>
              <a:spcPct val="0"/>
            </a:spcBef>
            <a:spcAft>
              <a:spcPct val="15000"/>
            </a:spcAft>
            <a:buChar char="•"/>
          </a:pPr>
          <a:r>
            <a:rPr lang="en-US" sz="1200" kern="1200"/>
            <a:t>Engagement includes mailers, a town hall, and direct phone calls with about 80% of applicants</a:t>
          </a:r>
        </a:p>
      </dsp:txBody>
      <dsp:txXfrm>
        <a:off x="5747479" y="865480"/>
        <a:ext cx="1705247" cy="243675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95da4be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95da4be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6112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6f4d385884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6f4d38588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All CDBG-eligible projects must comply with one of three national objectives: benefit low and moderate-income persons; address community development needs having a particular urgency because existing conditions pose a serious and immediate threat to the health or welfare of the community; or prevention or elimination of slums or blight. </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cs typeface="Arial"/>
                <a:sym typeface="Arial"/>
              </a:rPr>
              <a:t>Obviously CBDG, which usually gives out on average 1.7 million to a local community, which clearly won’t pay for an entire lead line program, which would cost upwards of 100 million dollars, but it could supplement certain actions you’ve already taken, such as the 10-year 0% loan. This could allow, you know, 300 of the neediest houses that would otherwise not being willing to take out the loan, to get their lines replaced yearly. </a:t>
            </a:r>
            <a:endParaRPr dirty="0"/>
          </a:p>
        </p:txBody>
      </p:sp>
    </p:spTree>
    <p:extLst>
      <p:ext uri="{BB962C8B-B14F-4D97-AF65-F5344CB8AC3E}">
        <p14:creationId xmlns:p14="http://schemas.microsoft.com/office/powerpoint/2010/main" val="1674380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0e51654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0e51654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think a combination of these ideas will likely be required to come up with a thorough solution that is both financially possible and has teeth, but these are some of the more viable options we saw cities implement successfully. States usually got involved where they could by passing laws that clarified the legality of certain actions.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0e51654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0e51654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Rhode Island’s housing disclosure policies </a:t>
            </a:r>
            <a:r>
              <a:rPr lang="en-US" sz="1100" b="0" i="1" u="none" strike="noStrike" cap="none" dirty="0">
                <a:solidFill>
                  <a:srgbClr val="000000"/>
                </a:solidFill>
                <a:effectLst/>
                <a:latin typeface="Arial"/>
                <a:ea typeface="Arial"/>
                <a:cs typeface="Arial"/>
                <a:sym typeface="Arial"/>
              </a:rPr>
              <a:t>received a D-grade from the EDF, placing it in the bottom of 12 of all states!! </a:t>
            </a:r>
            <a:r>
              <a:rPr lang="en-US" sz="1100" b="0" i="0" u="none" strike="noStrike" cap="none" dirty="0">
                <a:solidFill>
                  <a:srgbClr val="000000"/>
                </a:solidFill>
                <a:effectLst/>
                <a:latin typeface="Arial"/>
                <a:ea typeface="Arial"/>
                <a:cs typeface="Arial"/>
                <a:sym typeface="Arial"/>
              </a:rPr>
              <a:t>According to RI general laws (§ 5-20.8-2), the RI real estate commission has the authority to modify disclosure requirements, which could be done to include lead pipe disclosure alongside the existing requirement to disclose lead paint. </a:t>
            </a:r>
            <a:endParaRPr dirty="0"/>
          </a:p>
        </p:txBody>
      </p:sp>
    </p:spTree>
    <p:extLst>
      <p:ext uri="{BB962C8B-B14F-4D97-AF65-F5344CB8AC3E}">
        <p14:creationId xmlns:p14="http://schemas.microsoft.com/office/powerpoint/2010/main" val="3719681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0e51654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0e51654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95da4be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95da4be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498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95da4be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95da4be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Krista</a:t>
            </a:r>
            <a:endParaRPr dirty="0"/>
          </a:p>
        </p:txBody>
      </p:sp>
    </p:spTree>
    <p:extLst>
      <p:ext uri="{BB962C8B-B14F-4D97-AF65-F5344CB8AC3E}">
        <p14:creationId xmlns:p14="http://schemas.microsoft.com/office/powerpoint/2010/main" val="1844640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95da4be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95da4be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2158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f4d385884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f4d38588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63978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95da4be1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95da4be1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002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f4d385884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f4d38588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5017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f4d385884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f4d38588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6f4d385884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6f4d38588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All CDBG-eligible projects must comply with one of three national objectives: benefit low and moderate-income persons; address community development needs having a particular urgency because existing conditions pose a serious and immediate threat to the health or welfare of the community; or prevention or elimination of slums or blight. </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cs typeface="Arial"/>
                <a:sym typeface="Arial"/>
              </a:rPr>
              <a:t>Obviously CBDG, which usually gives out on average 1.7 million to a local community, which clearly won’t pay for an entire lead line program, which would cost upwards of 100 million dollars, but it could supplement certain actions you’ve already taken, such as the 10-year 0% loan. This could allow, you know, 300 of the neediest houses that would otherwise not being willing to take out the loan, to get their lines replaced yearly.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5DBC3C-7C2D-B745-82CD-F9AE823D16B2}" type="datetime1">
              <a:rPr lang="en-US" smtClean="0"/>
              <a:t>9/13/20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45220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0F1596-6ADA-DD43-82C8-E1F9962DEADC}" type="datetime1">
              <a:rPr lang="en-US" smtClean="0"/>
              <a:t>9/13/20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80046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C6554A-0E4B-0941-9E87-CF8F7BCFA4F5}" type="datetime1">
              <a:rPr lang="en-US" smtClean="0"/>
              <a:t>9/13/20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04192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55622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CA0AAE-4159-CB49-8C7C-68AB3DABA454}" type="datetime1">
              <a:rPr lang="en-US" smtClean="0"/>
              <a:t>9/13/20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89150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0671F1-43A2-F045-BC5E-935294BFEBB5}" type="datetime1">
              <a:rPr lang="en-US" smtClean="0"/>
              <a:t>9/13/20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08779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58A8B08-8807-DC4D-8F1D-F18AF27C80EF}" type="datetime1">
              <a:rPr lang="en-US" smtClean="0"/>
              <a:t>9/13/20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65209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9A4B61-8262-FC44-BDC3-56FB43EEDBD9}" type="datetime1">
              <a:rPr lang="en-US" smtClean="0"/>
              <a:t>9/13/20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16132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2777BE-A39A-9649-8999-164594140383}" type="datetime1">
              <a:rPr lang="en-US" smtClean="0"/>
              <a:t>9/13/20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60783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8BE32B-D26B-7B4E-9B5F-D38B4E39953E}" type="datetime1">
              <a:rPr lang="en-US" smtClean="0"/>
              <a:t>9/13/20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62420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055E110E-B76A-3347-88C3-11A9F281E0EE}" type="datetime1">
              <a:rPr lang="en-US" smtClean="0"/>
              <a:t>9/13/20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2659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434433D-75FC-6744-A955-12EB5BBA70E6}" type="datetime1">
              <a:rPr lang="en-US" smtClean="0"/>
              <a:t>9/13/20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26277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2AD13E3-CEC5-504C-94AC-9418FF24B531}" type="datetime1">
              <a:rPr lang="en-US" smtClean="0"/>
              <a:t>9/13/20</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35979867"/>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9"/>
          <p:cNvPicPr preferRelativeResize="0"/>
          <p:nvPr/>
        </p:nvPicPr>
        <p:blipFill>
          <a:blip r:embed="rId3">
            <a:alphaModFix/>
          </a:blip>
          <a:srcRect/>
          <a:stretch/>
        </p:blipFill>
        <p:spPr>
          <a:xfrm>
            <a:off x="2211397" y="-1062482"/>
            <a:ext cx="4917150" cy="4917150"/>
          </a:xfrm>
          <a:prstGeom prst="rect">
            <a:avLst/>
          </a:prstGeom>
          <a:noFill/>
          <a:ln>
            <a:noFill/>
          </a:ln>
        </p:spPr>
      </p:pic>
      <p:sp>
        <p:nvSpPr>
          <p:cNvPr id="132" name="Google Shape;132;p9"/>
          <p:cNvSpPr txBox="1"/>
          <p:nvPr/>
        </p:nvSpPr>
        <p:spPr>
          <a:xfrm>
            <a:off x="1235272" y="2165275"/>
            <a:ext cx="6869400" cy="264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500" b="1" dirty="0">
                <a:latin typeface="Barlow"/>
                <a:ea typeface="Barlow"/>
                <a:cs typeface="Barlow"/>
                <a:sym typeface="Barlow"/>
              </a:rPr>
              <a:t>Brown Initiative for Policy</a:t>
            </a:r>
            <a:endParaRPr sz="3500" b="1" dirty="0">
              <a:latin typeface="Barlow"/>
              <a:ea typeface="Barlow"/>
              <a:cs typeface="Barlow"/>
              <a:sym typeface="Barlow"/>
            </a:endParaRPr>
          </a:p>
          <a:p>
            <a:pPr marL="0" lvl="0" indent="0" algn="l" rtl="0">
              <a:spcBef>
                <a:spcPts val="0"/>
              </a:spcBef>
              <a:spcAft>
                <a:spcPts val="0"/>
              </a:spcAft>
              <a:buNone/>
            </a:pPr>
            <a:endParaRPr dirty="0">
              <a:latin typeface="Barlow Light"/>
              <a:ea typeface="Barlow Light"/>
              <a:cs typeface="Barlow Light"/>
              <a:sym typeface="Barlow Light"/>
            </a:endParaRPr>
          </a:p>
          <a:p>
            <a:pPr marL="0" lvl="0" indent="0" algn="ctr" rtl="0">
              <a:spcBef>
                <a:spcPts val="0"/>
              </a:spcBef>
              <a:spcAft>
                <a:spcPts val="0"/>
              </a:spcAft>
              <a:buNone/>
            </a:pPr>
            <a:r>
              <a:rPr lang="en-US" sz="2100" dirty="0">
                <a:latin typeface="Barlow Light"/>
                <a:ea typeface="Barlow Light"/>
                <a:cs typeface="Barlow Light"/>
                <a:sym typeface="Barlow Light"/>
              </a:rPr>
              <a:t>Brown University’s Student-Run, Nonpartisan Think Tank</a:t>
            </a:r>
            <a:endParaRPr sz="2100" dirty="0">
              <a:latin typeface="Barlow Light"/>
              <a:ea typeface="Barlow Light"/>
              <a:cs typeface="Barlow Light"/>
              <a:sym typeface="Barlow Light"/>
            </a:endParaRPr>
          </a:p>
        </p:txBody>
      </p:sp>
      <p:sp>
        <p:nvSpPr>
          <p:cNvPr id="2" name="Date Placeholder 1">
            <a:extLst>
              <a:ext uri="{FF2B5EF4-FFF2-40B4-BE49-F238E27FC236}">
                <a16:creationId xmlns:a16="http://schemas.microsoft.com/office/drawing/2014/main" id="{BD128DFE-933B-9342-BAC4-0620EFA63E83}"/>
              </a:ext>
            </a:extLst>
          </p:cNvPr>
          <p:cNvSpPr>
            <a:spLocks noGrp="1"/>
          </p:cNvSpPr>
          <p:nvPr>
            <p:ph type="dt" sz="half" idx="10"/>
          </p:nvPr>
        </p:nvSpPr>
        <p:spPr/>
        <p:txBody>
          <a:bodyPr/>
          <a:lstStyle/>
          <a:p>
            <a:fld id="{DF8C586F-67D7-224A-9660-741C79E4C1E8}" type="datetime1">
              <a:rPr lang="en-US" smtClean="0"/>
              <a:t>9/13/20</a:t>
            </a:fld>
            <a:endParaRPr lang="en-US"/>
          </a:p>
        </p:txBody>
      </p:sp>
      <p:sp>
        <p:nvSpPr>
          <p:cNvPr id="3" name="Footer Placeholder 2">
            <a:extLst>
              <a:ext uri="{FF2B5EF4-FFF2-40B4-BE49-F238E27FC236}">
                <a16:creationId xmlns:a16="http://schemas.microsoft.com/office/drawing/2014/main" id="{40E1CB79-3A6F-384C-B2E6-757C23AB3713}"/>
              </a:ext>
            </a:extLst>
          </p:cNvPr>
          <p:cNvSpPr>
            <a:spLocks noGrp="1"/>
          </p:cNvSpPr>
          <p:nvPr>
            <p:ph type="ftr" sz="quarter" idx="11"/>
          </p:nvPr>
        </p:nvSpPr>
        <p:spPr/>
        <p:txBody>
          <a:bodyPr/>
          <a:lstStyle/>
          <a:p>
            <a:r>
              <a:rPr lang="en-US" dirty="0"/>
              <a:t>1</a:t>
            </a:r>
          </a:p>
        </p:txBody>
      </p:sp>
    </p:spTree>
    <p:extLst>
      <p:ext uri="{BB962C8B-B14F-4D97-AF65-F5344CB8AC3E}">
        <p14:creationId xmlns:p14="http://schemas.microsoft.com/office/powerpoint/2010/main" val="3853790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Discussion</a:t>
            </a:r>
            <a:endParaRPr dirty="0"/>
          </a:p>
        </p:txBody>
      </p:sp>
      <p:sp>
        <p:nvSpPr>
          <p:cNvPr id="2" name="Content Placeholder 1">
            <a:extLst>
              <a:ext uri="{FF2B5EF4-FFF2-40B4-BE49-F238E27FC236}">
                <a16:creationId xmlns:a16="http://schemas.microsoft.com/office/drawing/2014/main" id="{88595021-78DD-394F-8B14-DAD4873A58D6}"/>
              </a:ext>
            </a:extLst>
          </p:cNvPr>
          <p:cNvSpPr>
            <a:spLocks noGrp="1"/>
          </p:cNvSpPr>
          <p:nvPr>
            <p:ph idx="1"/>
          </p:nvPr>
        </p:nvSpPr>
        <p:spPr/>
        <p:txBody>
          <a:bodyPr>
            <a:normAutofit fontScale="92500" lnSpcReduction="20000"/>
          </a:bodyPr>
          <a:lstStyle/>
          <a:p>
            <a:pPr marL="419100" indent="-285750">
              <a:lnSpc>
                <a:spcPct val="100000"/>
              </a:lnSpc>
              <a:spcBef>
                <a:spcPts val="0"/>
              </a:spcBef>
              <a:buSzPts val="1500"/>
            </a:pPr>
            <a:r>
              <a:rPr lang="en-US" sz="2200" dirty="0"/>
              <a:t>Community buy-in is highly important without a top-down mandate</a:t>
            </a:r>
          </a:p>
          <a:p>
            <a:pPr marL="762000" lvl="1" indent="-285750">
              <a:lnSpc>
                <a:spcPct val="100000"/>
              </a:lnSpc>
              <a:spcBef>
                <a:spcPts val="0"/>
              </a:spcBef>
              <a:buSzPts val="1500"/>
            </a:pPr>
            <a:r>
              <a:rPr lang="en-US" sz="1900" dirty="0"/>
              <a:t>Even free of charge, some folks are uncomfortable agreeing to the repairs</a:t>
            </a:r>
          </a:p>
          <a:p>
            <a:pPr marL="419100" indent="-285750">
              <a:lnSpc>
                <a:spcPct val="100000"/>
              </a:lnSpc>
              <a:spcBef>
                <a:spcPts val="0"/>
              </a:spcBef>
              <a:buSzPts val="1500"/>
            </a:pPr>
            <a:r>
              <a:rPr lang="en-US" sz="2200" dirty="0"/>
              <a:t>Working individually with every homeowner is infeasible but assistance is necessary </a:t>
            </a:r>
          </a:p>
          <a:p>
            <a:pPr marL="762000" lvl="1" indent="-285750">
              <a:lnSpc>
                <a:spcPct val="100000"/>
              </a:lnSpc>
              <a:spcBef>
                <a:spcPts val="0"/>
              </a:spcBef>
              <a:buSzPts val="1500"/>
            </a:pPr>
            <a:r>
              <a:rPr lang="en-US" sz="1900" dirty="0"/>
              <a:t>Could PW host advocacy hours in local neighborhood centers?</a:t>
            </a:r>
          </a:p>
          <a:p>
            <a:pPr marL="762000" lvl="1" indent="-285750">
              <a:lnSpc>
                <a:spcPct val="100000"/>
              </a:lnSpc>
              <a:spcBef>
                <a:spcPts val="0"/>
              </a:spcBef>
              <a:buSzPts val="1500"/>
            </a:pPr>
            <a:r>
              <a:rPr lang="en-US" sz="1900" dirty="0"/>
              <a:t>Could PW make use of website design like Newark has?</a:t>
            </a:r>
            <a:endParaRPr lang="en-US" sz="1700" dirty="0"/>
          </a:p>
        </p:txBody>
      </p:sp>
      <p:sp>
        <p:nvSpPr>
          <p:cNvPr id="3" name="Date Placeholder 2">
            <a:extLst>
              <a:ext uri="{FF2B5EF4-FFF2-40B4-BE49-F238E27FC236}">
                <a16:creationId xmlns:a16="http://schemas.microsoft.com/office/drawing/2014/main" id="{4BD819FE-DADA-1240-862B-083A624BE304}"/>
              </a:ext>
            </a:extLst>
          </p:cNvPr>
          <p:cNvSpPr>
            <a:spLocks noGrp="1"/>
          </p:cNvSpPr>
          <p:nvPr>
            <p:ph type="dt" sz="half" idx="10"/>
          </p:nvPr>
        </p:nvSpPr>
        <p:spPr/>
        <p:txBody>
          <a:bodyPr/>
          <a:lstStyle/>
          <a:p>
            <a:fld id="{F6DBBE81-A6CC-6847-ACFA-016F6B7A5889}" type="datetime1">
              <a:rPr lang="en-US" smtClean="0"/>
              <a:t>9/13/20</a:t>
            </a:fld>
            <a:endParaRPr lang="en-US"/>
          </a:p>
        </p:txBody>
      </p:sp>
      <p:sp>
        <p:nvSpPr>
          <p:cNvPr id="5" name="Footer Placeholder 4">
            <a:extLst>
              <a:ext uri="{FF2B5EF4-FFF2-40B4-BE49-F238E27FC236}">
                <a16:creationId xmlns:a16="http://schemas.microsoft.com/office/drawing/2014/main" id="{075415C7-7F0C-B544-9385-9DA6B3371DF7}"/>
              </a:ext>
            </a:extLst>
          </p:cNvPr>
          <p:cNvSpPr>
            <a:spLocks noGrp="1"/>
          </p:cNvSpPr>
          <p:nvPr>
            <p:ph type="ftr" sz="quarter" idx="11"/>
          </p:nvPr>
        </p:nvSpPr>
        <p:spPr/>
        <p:txBody>
          <a:bodyPr/>
          <a:lstStyle/>
          <a:p>
            <a:r>
              <a:rPr lang="en-US" dirty="0"/>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Discussion</a:t>
            </a:r>
            <a:endParaRPr dirty="0"/>
          </a:p>
        </p:txBody>
      </p:sp>
      <p:sp>
        <p:nvSpPr>
          <p:cNvPr id="2" name="Content Placeholder 1">
            <a:extLst>
              <a:ext uri="{FF2B5EF4-FFF2-40B4-BE49-F238E27FC236}">
                <a16:creationId xmlns:a16="http://schemas.microsoft.com/office/drawing/2014/main" id="{88595021-78DD-394F-8B14-DAD4873A58D6}"/>
              </a:ext>
            </a:extLst>
          </p:cNvPr>
          <p:cNvSpPr>
            <a:spLocks noGrp="1"/>
          </p:cNvSpPr>
          <p:nvPr>
            <p:ph idx="1"/>
          </p:nvPr>
        </p:nvSpPr>
        <p:spPr/>
        <p:txBody>
          <a:bodyPr>
            <a:normAutofit fontScale="92500" lnSpcReduction="20000"/>
          </a:bodyPr>
          <a:lstStyle/>
          <a:p>
            <a:pPr marL="603250" indent="-342900">
              <a:spcBef>
                <a:spcPts val="0"/>
              </a:spcBef>
              <a:buSzPts val="1300"/>
            </a:pPr>
            <a:r>
              <a:rPr lang="en-US" dirty="0"/>
              <a:t>There are federal resources that could complement the current loan program</a:t>
            </a:r>
            <a:endParaRPr lang="en-US" sz="1900" dirty="0"/>
          </a:p>
          <a:p>
            <a:pPr marL="914400" lvl="1" indent="-311150">
              <a:spcBef>
                <a:spcPts val="0"/>
              </a:spcBef>
              <a:buSzPts val="1300"/>
            </a:pPr>
            <a:r>
              <a:rPr lang="en-US" sz="1900" dirty="0"/>
              <a:t>Would require support from the city government</a:t>
            </a:r>
          </a:p>
          <a:p>
            <a:pPr marL="457200" lvl="0" indent="-323850">
              <a:spcBef>
                <a:spcPts val="0"/>
              </a:spcBef>
              <a:buSzPts val="1500"/>
            </a:pPr>
            <a:r>
              <a:rPr lang="en-US" sz="2000" dirty="0"/>
              <a:t>Many barriers to logistical implementation remain</a:t>
            </a:r>
          </a:p>
          <a:p>
            <a:pPr marL="914400" lvl="1" indent="-311150">
              <a:spcBef>
                <a:spcPts val="0"/>
              </a:spcBef>
              <a:buSzPts val="1300"/>
            </a:pPr>
            <a:r>
              <a:rPr lang="en-US" sz="1900" dirty="0"/>
              <a:t>Contractors: could they be sourced from neighboring Massachusetts?</a:t>
            </a:r>
          </a:p>
          <a:p>
            <a:pPr marL="914400" lvl="1" indent="-311150">
              <a:spcBef>
                <a:spcPts val="0"/>
              </a:spcBef>
              <a:buSzPts val="1300"/>
            </a:pPr>
            <a:r>
              <a:rPr lang="en-US" sz="1900" dirty="0"/>
              <a:t>Timeline and priorities: who gets picked first and why?</a:t>
            </a:r>
          </a:p>
          <a:p>
            <a:pPr marL="914400" lvl="1" indent="-311150">
              <a:spcBef>
                <a:spcPts val="0"/>
              </a:spcBef>
              <a:buSzPts val="1300"/>
            </a:pPr>
            <a:r>
              <a:rPr lang="en-US" sz="1900" dirty="0"/>
              <a:t>Comprehensive database of confirmed lead presence would be critical</a:t>
            </a:r>
          </a:p>
          <a:p>
            <a:pPr marL="571500" indent="-311150">
              <a:spcBef>
                <a:spcPts val="0"/>
              </a:spcBef>
              <a:buSzPts val="1300"/>
            </a:pPr>
            <a:endParaRPr lang="en-US" sz="2000" dirty="0"/>
          </a:p>
        </p:txBody>
      </p:sp>
      <p:sp>
        <p:nvSpPr>
          <p:cNvPr id="3" name="Date Placeholder 2">
            <a:extLst>
              <a:ext uri="{FF2B5EF4-FFF2-40B4-BE49-F238E27FC236}">
                <a16:creationId xmlns:a16="http://schemas.microsoft.com/office/drawing/2014/main" id="{4BD819FE-DADA-1240-862B-083A624BE304}"/>
              </a:ext>
            </a:extLst>
          </p:cNvPr>
          <p:cNvSpPr>
            <a:spLocks noGrp="1"/>
          </p:cNvSpPr>
          <p:nvPr>
            <p:ph type="dt" sz="half" idx="10"/>
          </p:nvPr>
        </p:nvSpPr>
        <p:spPr/>
        <p:txBody>
          <a:bodyPr/>
          <a:lstStyle/>
          <a:p>
            <a:fld id="{F6DBBE81-A6CC-6847-ACFA-016F6B7A5889}" type="datetime1">
              <a:rPr lang="en-US" smtClean="0"/>
              <a:t>9/13/20</a:t>
            </a:fld>
            <a:endParaRPr lang="en-US"/>
          </a:p>
        </p:txBody>
      </p:sp>
      <p:sp>
        <p:nvSpPr>
          <p:cNvPr id="5" name="Footer Placeholder 4">
            <a:extLst>
              <a:ext uri="{FF2B5EF4-FFF2-40B4-BE49-F238E27FC236}">
                <a16:creationId xmlns:a16="http://schemas.microsoft.com/office/drawing/2014/main" id="{075415C7-7F0C-B544-9385-9DA6B3371DF7}"/>
              </a:ext>
            </a:extLst>
          </p:cNvPr>
          <p:cNvSpPr>
            <a:spLocks noGrp="1"/>
          </p:cNvSpPr>
          <p:nvPr>
            <p:ph type="ftr" sz="quarter" idx="11"/>
          </p:nvPr>
        </p:nvSpPr>
        <p:spPr/>
        <p:txBody>
          <a:bodyPr/>
          <a:lstStyle/>
          <a:p>
            <a:r>
              <a:rPr lang="en-US" dirty="0"/>
              <a:t>10</a:t>
            </a:r>
          </a:p>
        </p:txBody>
      </p:sp>
    </p:spTree>
    <p:extLst>
      <p:ext uri="{BB962C8B-B14F-4D97-AF65-F5344CB8AC3E}">
        <p14:creationId xmlns:p14="http://schemas.microsoft.com/office/powerpoint/2010/main" val="2261603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5"/>
        <p:cNvGrpSpPr/>
        <p:nvPr/>
      </p:nvGrpSpPr>
      <p:grpSpPr>
        <a:xfrm>
          <a:off x="0" y="0"/>
          <a:ext cx="0" cy="0"/>
          <a:chOff x="0" y="0"/>
          <a:chExt cx="0" cy="0"/>
        </a:xfrm>
      </p:grpSpPr>
      <p:sp useBgFill="1">
        <p:nvSpPr>
          <p:cNvPr id="152" name="Rectangle 151">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Freeform: Shape 153">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0"/>
            <a:ext cx="851299" cy="35849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6" name="Google Shape;146;p23"/>
          <p:cNvSpPr txBox="1">
            <a:spLocks noGrp="1"/>
          </p:cNvSpPr>
          <p:nvPr>
            <p:ph type="title"/>
          </p:nvPr>
        </p:nvSpPr>
        <p:spPr>
          <a:xfrm>
            <a:off x="628650" y="273843"/>
            <a:ext cx="7886700" cy="994173"/>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a:t>Takeaways</a:t>
            </a:r>
          </a:p>
        </p:txBody>
      </p:sp>
      <p:sp>
        <p:nvSpPr>
          <p:cNvPr id="156" name="Arc 155">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416783" y="1637417"/>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7" name="Google Shape;147;p23"/>
          <p:cNvSpPr txBox="1">
            <a:spLocks noGrp="1"/>
          </p:cNvSpPr>
          <p:nvPr>
            <p:ph idx="1"/>
          </p:nvPr>
        </p:nvSpPr>
        <p:spPr>
          <a:xfrm>
            <a:off x="628650" y="1369218"/>
            <a:ext cx="7886700" cy="3263504"/>
          </a:xfrm>
          <a:prstGeom prst="rect">
            <a:avLst/>
          </a:prstGeom>
        </p:spPr>
        <p:txBody>
          <a:bodyPr spcFirstLastPara="1" lIns="91425" tIns="91425" rIns="91425" bIns="91425" anchorCtr="0">
            <a:normAutofit/>
          </a:bodyPr>
          <a:lstStyle/>
          <a:p>
            <a:pPr marL="488950" lvl="0" indent="-342900" rtl="0">
              <a:spcBef>
                <a:spcPts val="0"/>
              </a:spcBef>
              <a:spcAft>
                <a:spcPts val="600"/>
              </a:spcAft>
              <a:buSzPts val="1300"/>
            </a:pPr>
            <a:r>
              <a:rPr lang="en-US" dirty="0"/>
              <a:t>Legal + financial support from legislative bodies seem like the lynchpin to success</a:t>
            </a:r>
          </a:p>
          <a:p>
            <a:pPr marL="488950" lvl="0" indent="-342900" rtl="0">
              <a:spcBef>
                <a:spcPts val="0"/>
              </a:spcBef>
              <a:spcAft>
                <a:spcPts val="600"/>
              </a:spcAft>
              <a:buSzPts val="1300"/>
            </a:pPr>
            <a:r>
              <a:rPr lang="en-US" dirty="0"/>
              <a:t>State Governments</a:t>
            </a:r>
          </a:p>
          <a:p>
            <a:pPr marL="831850" lvl="1" indent="-342900">
              <a:spcBef>
                <a:spcPts val="0"/>
              </a:spcBef>
              <a:spcAft>
                <a:spcPts val="600"/>
              </a:spcAft>
              <a:buSzPts val="1300"/>
            </a:pPr>
            <a:r>
              <a:rPr lang="en-US" dirty="0"/>
              <a:t>Pass a law allowing municipalities to adopt an ordinance to enter properties without property owner permission </a:t>
            </a:r>
          </a:p>
          <a:p>
            <a:pPr marL="831850" lvl="1" indent="-342900">
              <a:spcBef>
                <a:spcPts val="0"/>
              </a:spcBef>
              <a:spcAft>
                <a:spcPts val="600"/>
              </a:spcAft>
              <a:buSzPts val="1300"/>
            </a:pPr>
            <a:r>
              <a:rPr lang="en-US" dirty="0"/>
              <a:t>Pass laws clarifying public dollars can be used for private replacement, if legality seems to be a barrier</a:t>
            </a:r>
          </a:p>
        </p:txBody>
      </p:sp>
      <p:sp>
        <p:nvSpPr>
          <p:cNvPr id="2" name="Date Placeholder 1">
            <a:extLst>
              <a:ext uri="{FF2B5EF4-FFF2-40B4-BE49-F238E27FC236}">
                <a16:creationId xmlns:a16="http://schemas.microsoft.com/office/drawing/2014/main" id="{5C101842-A25E-F94E-88DE-EBDFC604AE1D}"/>
              </a:ext>
            </a:extLst>
          </p:cNvPr>
          <p:cNvSpPr>
            <a:spLocks noGrp="1"/>
          </p:cNvSpPr>
          <p:nvPr>
            <p:ph type="dt" sz="half" idx="10"/>
          </p:nvPr>
        </p:nvSpPr>
        <p:spPr/>
        <p:txBody>
          <a:bodyPr/>
          <a:lstStyle/>
          <a:p>
            <a:fld id="{9F0B30CA-8DFD-264F-B531-A34EE2DC7926}" type="datetime1">
              <a:rPr lang="en-US" smtClean="0"/>
              <a:t>9/13/20</a:t>
            </a:fld>
            <a:endParaRPr lang="en-US"/>
          </a:p>
        </p:txBody>
      </p:sp>
      <p:sp>
        <p:nvSpPr>
          <p:cNvPr id="4" name="Footer Placeholder 3">
            <a:extLst>
              <a:ext uri="{FF2B5EF4-FFF2-40B4-BE49-F238E27FC236}">
                <a16:creationId xmlns:a16="http://schemas.microsoft.com/office/drawing/2014/main" id="{3F24FE1F-50EB-6346-9D40-879998763869}"/>
              </a:ext>
            </a:extLst>
          </p:cNvPr>
          <p:cNvSpPr>
            <a:spLocks noGrp="1"/>
          </p:cNvSpPr>
          <p:nvPr>
            <p:ph type="ftr" sz="quarter" idx="11"/>
          </p:nvPr>
        </p:nvSpPr>
        <p:spPr/>
        <p:txBody>
          <a:bodyPr/>
          <a:lstStyle/>
          <a:p>
            <a:r>
              <a:rPr lang="en-US" dirty="0"/>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5"/>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Freeform: Shape 8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0"/>
            <a:ext cx="851299" cy="35849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6" name="Google Shape;146;p23"/>
          <p:cNvSpPr txBox="1">
            <a:spLocks noGrp="1"/>
          </p:cNvSpPr>
          <p:nvPr>
            <p:ph type="title"/>
          </p:nvPr>
        </p:nvSpPr>
        <p:spPr>
          <a:xfrm>
            <a:off x="628650" y="273843"/>
            <a:ext cx="7886700" cy="994173"/>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 dirty="0"/>
              <a:t>Takeaways</a:t>
            </a:r>
            <a:endParaRPr lang="en-US"/>
          </a:p>
        </p:txBody>
      </p:sp>
      <p:sp>
        <p:nvSpPr>
          <p:cNvPr id="92" name="Arc 9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416783" y="1637417"/>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7" name="Google Shape;147;p23"/>
          <p:cNvSpPr txBox="1">
            <a:spLocks noGrp="1"/>
          </p:cNvSpPr>
          <p:nvPr>
            <p:ph idx="1"/>
          </p:nvPr>
        </p:nvSpPr>
        <p:spPr>
          <a:xfrm>
            <a:off x="628650" y="1369218"/>
            <a:ext cx="7886700" cy="3263504"/>
          </a:xfrm>
          <a:prstGeom prst="rect">
            <a:avLst/>
          </a:prstGeom>
        </p:spPr>
        <p:txBody>
          <a:bodyPr spcFirstLastPara="1" lIns="91425" tIns="91425" rIns="91425" bIns="91425" anchorCtr="0">
            <a:normAutofit lnSpcReduction="10000"/>
          </a:bodyPr>
          <a:lstStyle/>
          <a:p>
            <a:pPr marL="488950" indent="-342900">
              <a:spcBef>
                <a:spcPts val="0"/>
              </a:spcBef>
              <a:spcAft>
                <a:spcPts val="600"/>
              </a:spcAft>
              <a:buSzPts val="1300"/>
            </a:pPr>
            <a:r>
              <a:rPr lang="en-US" dirty="0"/>
              <a:t>City Government</a:t>
            </a:r>
          </a:p>
          <a:p>
            <a:pPr marL="831850" lvl="1" indent="-342900">
              <a:spcBef>
                <a:spcPts val="0"/>
              </a:spcBef>
              <a:spcAft>
                <a:spcPts val="600"/>
              </a:spcAft>
              <a:buSzPts val="1300"/>
            </a:pPr>
            <a:r>
              <a:rPr lang="en-US" dirty="0">
                <a:latin typeface="Lato"/>
                <a:ea typeface="Lato"/>
                <a:cs typeface="Lato"/>
                <a:sym typeface="Lato"/>
              </a:rPr>
              <a:t>Pass an ordinance mandating that lead pipes are replaced by the homeowner within a window of time or upon sale of home</a:t>
            </a:r>
          </a:p>
          <a:p>
            <a:pPr marL="831850" lvl="1" indent="-342900">
              <a:spcBef>
                <a:spcPts val="0"/>
              </a:spcBef>
              <a:spcAft>
                <a:spcPts val="600"/>
              </a:spcAft>
              <a:buSzPts val="1300"/>
            </a:pPr>
            <a:r>
              <a:rPr lang="en-US" dirty="0">
                <a:latin typeface="Lato"/>
                <a:ea typeface="Lato"/>
                <a:cs typeface="Lato"/>
                <a:sym typeface="Lato"/>
              </a:rPr>
              <a:t>Pass an ordinance mandating people sign up for a replacement program if one is implemented</a:t>
            </a:r>
          </a:p>
          <a:p>
            <a:pPr marL="831850" lvl="1" indent="-342900">
              <a:spcBef>
                <a:spcPts val="0"/>
              </a:spcBef>
              <a:spcAft>
                <a:spcPts val="600"/>
              </a:spcAft>
              <a:buSzPts val="1300"/>
            </a:pPr>
            <a:r>
              <a:rPr lang="en-US" dirty="0">
                <a:latin typeface="Lato"/>
                <a:ea typeface="Lato"/>
                <a:cs typeface="Lato"/>
                <a:sym typeface="Lato"/>
              </a:rPr>
              <a:t>Apply for CBDG funding for low income households to supplement other efforts</a:t>
            </a:r>
          </a:p>
          <a:p>
            <a:pPr marL="831850" lvl="1" indent="-342900">
              <a:spcBef>
                <a:spcPts val="0"/>
              </a:spcBef>
              <a:spcAft>
                <a:spcPts val="600"/>
              </a:spcAft>
              <a:buSzPts val="1300"/>
            </a:pPr>
            <a:r>
              <a:rPr lang="en-US" dirty="0">
                <a:latin typeface="Lato"/>
                <a:ea typeface="Lato"/>
                <a:cs typeface="Lato"/>
                <a:sym typeface="Lato"/>
              </a:rPr>
              <a:t>Authorize the sale of bonds to fund the program</a:t>
            </a:r>
            <a:endParaRPr lang="en-US" dirty="0"/>
          </a:p>
          <a:p>
            <a:pPr marL="488950" indent="-342900">
              <a:spcBef>
                <a:spcPts val="0"/>
              </a:spcBef>
              <a:spcAft>
                <a:spcPts val="600"/>
              </a:spcAft>
              <a:buSzPts val="1300"/>
            </a:pPr>
            <a:r>
              <a:rPr lang="en-US" dirty="0"/>
              <a:t>Other Governing Bodies</a:t>
            </a:r>
          </a:p>
          <a:p>
            <a:pPr marL="831850" lvl="1" indent="-342900">
              <a:spcBef>
                <a:spcPts val="0"/>
              </a:spcBef>
              <a:spcAft>
                <a:spcPts val="600"/>
              </a:spcAft>
              <a:buSzPts val="1300"/>
            </a:pPr>
            <a:r>
              <a:rPr lang="en-US" dirty="0"/>
              <a:t>Amend seller disclosure requirements to require that homeowners disclose lead pipes</a:t>
            </a:r>
          </a:p>
          <a:p>
            <a:pPr marL="488950" indent="-342900">
              <a:spcBef>
                <a:spcPts val="0"/>
              </a:spcBef>
              <a:spcAft>
                <a:spcPts val="600"/>
              </a:spcAft>
              <a:buSzPts val="1300"/>
            </a:pPr>
            <a:endParaRPr lang="en-US" sz="1700" dirty="0"/>
          </a:p>
          <a:p>
            <a:pPr marL="488950" indent="-342900">
              <a:spcBef>
                <a:spcPts val="0"/>
              </a:spcBef>
              <a:spcAft>
                <a:spcPts val="600"/>
              </a:spcAft>
              <a:buSzPts val="1300"/>
            </a:pPr>
            <a:endParaRPr lang="en-US" sz="1700" dirty="0"/>
          </a:p>
        </p:txBody>
      </p:sp>
      <p:sp>
        <p:nvSpPr>
          <p:cNvPr id="2" name="Date Placeholder 1">
            <a:extLst>
              <a:ext uri="{FF2B5EF4-FFF2-40B4-BE49-F238E27FC236}">
                <a16:creationId xmlns:a16="http://schemas.microsoft.com/office/drawing/2014/main" id="{6FB6ED64-593B-014B-8641-E6E9A4A89803}"/>
              </a:ext>
            </a:extLst>
          </p:cNvPr>
          <p:cNvSpPr>
            <a:spLocks noGrp="1"/>
          </p:cNvSpPr>
          <p:nvPr>
            <p:ph type="dt" sz="half" idx="10"/>
          </p:nvPr>
        </p:nvSpPr>
        <p:spPr/>
        <p:txBody>
          <a:bodyPr/>
          <a:lstStyle/>
          <a:p>
            <a:fld id="{E2E9C2FE-04B5-464B-8647-DA4DD2E481FA}" type="datetime1">
              <a:rPr lang="en-US" smtClean="0"/>
              <a:t>9/13/20</a:t>
            </a:fld>
            <a:endParaRPr lang="en-US"/>
          </a:p>
        </p:txBody>
      </p:sp>
      <p:sp>
        <p:nvSpPr>
          <p:cNvPr id="4" name="Footer Placeholder 3">
            <a:extLst>
              <a:ext uri="{FF2B5EF4-FFF2-40B4-BE49-F238E27FC236}">
                <a16:creationId xmlns:a16="http://schemas.microsoft.com/office/drawing/2014/main" id="{5B5046B9-A361-4346-BD20-FDD665F98349}"/>
              </a:ext>
            </a:extLst>
          </p:cNvPr>
          <p:cNvSpPr>
            <a:spLocks noGrp="1"/>
          </p:cNvSpPr>
          <p:nvPr>
            <p:ph type="ftr" sz="quarter" idx="11"/>
          </p:nvPr>
        </p:nvSpPr>
        <p:spPr/>
        <p:txBody>
          <a:bodyPr/>
          <a:lstStyle/>
          <a:p>
            <a:r>
              <a:rPr lang="en-US" dirty="0"/>
              <a:t>13</a:t>
            </a:r>
          </a:p>
        </p:txBody>
      </p:sp>
    </p:spTree>
    <p:extLst>
      <p:ext uri="{BB962C8B-B14F-4D97-AF65-F5344CB8AC3E}">
        <p14:creationId xmlns:p14="http://schemas.microsoft.com/office/powerpoint/2010/main" val="3811010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Looking Forward</a:t>
            </a:r>
            <a:br>
              <a:rPr lang="en" dirty="0"/>
            </a:br>
            <a:endParaRPr dirty="0"/>
          </a:p>
        </p:txBody>
      </p:sp>
      <p:sp>
        <p:nvSpPr>
          <p:cNvPr id="167" name="Google Shape;167;p25"/>
          <p:cNvSpPr txBox="1">
            <a:spLocks noGrp="1"/>
          </p:cNvSpPr>
          <p:nvPr>
            <p:ph idx="1"/>
          </p:nvPr>
        </p:nvSpPr>
        <p:spPr>
          <a:prstGeom prst="rect">
            <a:avLst/>
          </a:prstGeom>
        </p:spPr>
        <p:txBody>
          <a:bodyPr spcFirstLastPara="1" wrap="square" lIns="91425" tIns="91425" rIns="91425" bIns="91425" anchor="t" anchorCtr="0">
            <a:noAutofit/>
          </a:bodyPr>
          <a:lstStyle/>
          <a:p>
            <a:pPr fontAlgn="base"/>
            <a:r>
              <a:rPr lang="en-US" sz="2400" dirty="0"/>
              <a:t>Hope to carve out ways to contribute to the goal of seeing more pipes replaced in Providence</a:t>
            </a:r>
          </a:p>
          <a:p>
            <a:pPr fontAlgn="base"/>
            <a:r>
              <a:rPr lang="en-US" sz="2400" dirty="0"/>
              <a:t>Want to help out in more tangible ways. Some ideas:</a:t>
            </a:r>
          </a:p>
          <a:p>
            <a:pPr lvl="1" fontAlgn="base"/>
            <a:r>
              <a:rPr lang="en-US" dirty="0"/>
              <a:t>Expanded case study looking at other cities like Newark, NJ</a:t>
            </a:r>
          </a:p>
          <a:p>
            <a:pPr lvl="1" fontAlgn="base"/>
            <a:r>
              <a:rPr lang="en-US" dirty="0"/>
              <a:t>Evaluating the demographics of those who utilize the 0-interest loan program</a:t>
            </a:r>
          </a:p>
          <a:p>
            <a:pPr lvl="1" fontAlgn="base"/>
            <a:r>
              <a:rPr lang="en-US" dirty="0"/>
              <a:t>Focus groups to determine efficacy of PW lead outreach (was in progress, on hiatus due to COVID-19)</a:t>
            </a:r>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
        <p:nvSpPr>
          <p:cNvPr id="2" name="Date Placeholder 1">
            <a:extLst>
              <a:ext uri="{FF2B5EF4-FFF2-40B4-BE49-F238E27FC236}">
                <a16:creationId xmlns:a16="http://schemas.microsoft.com/office/drawing/2014/main" id="{2C01AF74-9147-704F-8B41-0C01D4FBBBD0}"/>
              </a:ext>
            </a:extLst>
          </p:cNvPr>
          <p:cNvSpPr>
            <a:spLocks noGrp="1"/>
          </p:cNvSpPr>
          <p:nvPr>
            <p:ph type="dt" sz="half" idx="10"/>
          </p:nvPr>
        </p:nvSpPr>
        <p:spPr/>
        <p:txBody>
          <a:bodyPr/>
          <a:lstStyle/>
          <a:p>
            <a:fld id="{D4815FD4-0B4D-7942-81D1-65A4C6E5B9D3}" type="datetime1">
              <a:rPr lang="en-US" smtClean="0"/>
              <a:t>9/14/20</a:t>
            </a:fld>
            <a:endParaRPr lang="en-US"/>
          </a:p>
        </p:txBody>
      </p:sp>
      <p:sp>
        <p:nvSpPr>
          <p:cNvPr id="4" name="Footer Placeholder 3">
            <a:extLst>
              <a:ext uri="{FF2B5EF4-FFF2-40B4-BE49-F238E27FC236}">
                <a16:creationId xmlns:a16="http://schemas.microsoft.com/office/drawing/2014/main" id="{770D4F45-BAC1-EE4E-B6EB-268831AEE575}"/>
              </a:ext>
            </a:extLst>
          </p:cNvPr>
          <p:cNvSpPr>
            <a:spLocks noGrp="1"/>
          </p:cNvSpPr>
          <p:nvPr>
            <p:ph type="ftr" sz="quarter" idx="11"/>
          </p:nvPr>
        </p:nvSpPr>
        <p:spPr/>
        <p:txBody>
          <a:bodyPr/>
          <a:lstStyle/>
          <a:p>
            <a:r>
              <a:rPr lang="en-US" dirty="0"/>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5C28B-4973-F94D-8A94-EEA2DCA54576}"/>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2E8D459A-00C0-6B4B-92F2-1A160DB62F7D}"/>
              </a:ext>
            </a:extLst>
          </p:cNvPr>
          <p:cNvSpPr>
            <a:spLocks noGrp="1"/>
          </p:cNvSpPr>
          <p:nvPr>
            <p:ph idx="1"/>
          </p:nvPr>
        </p:nvSpPr>
        <p:spPr/>
        <p:txBody>
          <a:bodyPr>
            <a:normAutofit fontScale="92500" lnSpcReduction="20000"/>
          </a:bodyPr>
          <a:lstStyle/>
          <a:p>
            <a:pPr fontAlgn="base"/>
            <a:r>
              <a:rPr lang="en-US" sz="2400" dirty="0"/>
              <a:t>What questions do you have for us?</a:t>
            </a:r>
          </a:p>
          <a:p>
            <a:pPr lvl="1" fontAlgn="base"/>
            <a:r>
              <a:rPr lang="en-US" dirty="0"/>
              <a:t>Regarding our research</a:t>
            </a:r>
          </a:p>
          <a:p>
            <a:pPr lvl="1" fontAlgn="base"/>
            <a:r>
              <a:rPr lang="en-US" dirty="0"/>
              <a:t>Regarding our goals</a:t>
            </a:r>
          </a:p>
          <a:p>
            <a:pPr fontAlgn="base"/>
            <a:r>
              <a:rPr lang="en-US" sz="2400" dirty="0"/>
              <a:t>Do you have suggestions for how we could be most useful to you and/or the effort?</a:t>
            </a:r>
          </a:p>
          <a:p>
            <a:pPr fontAlgn="base"/>
            <a:r>
              <a:rPr lang="en-US" sz="2400" dirty="0"/>
              <a:t>Our questions: </a:t>
            </a:r>
          </a:p>
          <a:p>
            <a:pPr lvl="1" fontAlgn="base"/>
            <a:r>
              <a:rPr lang="en-US" dirty="0"/>
              <a:t>What is Providence Water’s relationship with the city council?</a:t>
            </a:r>
          </a:p>
          <a:p>
            <a:pPr lvl="1" fontAlgn="base"/>
            <a:r>
              <a:rPr lang="en-US" dirty="0"/>
              <a:t>What is Providence Water’s relationship with RIIB?</a:t>
            </a:r>
          </a:p>
          <a:p>
            <a:pPr lvl="1" fontAlgn="base"/>
            <a:r>
              <a:rPr lang="en-US" dirty="0"/>
              <a:t>What funding sources have been looked into?</a:t>
            </a:r>
          </a:p>
          <a:p>
            <a:pPr lvl="1" fontAlgn="base"/>
            <a:r>
              <a:rPr lang="en-US" dirty="0"/>
              <a:t>Is it possible for the Public Utilities Commission to raise rates for only one area? e.g. Just PVD </a:t>
            </a:r>
          </a:p>
          <a:p>
            <a:pPr lvl="1" fontAlgn="base"/>
            <a:r>
              <a:rPr lang="en-US" dirty="0"/>
              <a:t>Have any of the legislative efforts been suggested or attempted in Providence?</a:t>
            </a:r>
          </a:p>
          <a:p>
            <a:endParaRPr lang="en-US" dirty="0"/>
          </a:p>
        </p:txBody>
      </p:sp>
      <p:sp>
        <p:nvSpPr>
          <p:cNvPr id="4" name="Date Placeholder 3">
            <a:extLst>
              <a:ext uri="{FF2B5EF4-FFF2-40B4-BE49-F238E27FC236}">
                <a16:creationId xmlns:a16="http://schemas.microsoft.com/office/drawing/2014/main" id="{3CD148C3-FB46-B440-8F00-2D13712106E9}"/>
              </a:ext>
            </a:extLst>
          </p:cNvPr>
          <p:cNvSpPr>
            <a:spLocks noGrp="1"/>
          </p:cNvSpPr>
          <p:nvPr>
            <p:ph type="dt" sz="half" idx="10"/>
          </p:nvPr>
        </p:nvSpPr>
        <p:spPr/>
        <p:txBody>
          <a:bodyPr/>
          <a:lstStyle/>
          <a:p>
            <a:fld id="{91CA0AAE-4159-CB49-8C7C-68AB3DABA454}" type="datetime1">
              <a:rPr lang="en-US" smtClean="0"/>
              <a:t>9/14/20</a:t>
            </a:fld>
            <a:endParaRPr lang="en-US"/>
          </a:p>
        </p:txBody>
      </p:sp>
      <p:sp>
        <p:nvSpPr>
          <p:cNvPr id="5" name="Footer Placeholder 4">
            <a:extLst>
              <a:ext uri="{FF2B5EF4-FFF2-40B4-BE49-F238E27FC236}">
                <a16:creationId xmlns:a16="http://schemas.microsoft.com/office/drawing/2014/main" id="{AAD5A36F-8528-ED4A-885A-C16FA14A7BE7}"/>
              </a:ext>
            </a:extLst>
          </p:cNvPr>
          <p:cNvSpPr>
            <a:spLocks noGrp="1"/>
          </p:cNvSpPr>
          <p:nvPr>
            <p:ph type="ftr" sz="quarter" idx="11"/>
          </p:nvPr>
        </p:nvSpPr>
        <p:spPr/>
        <p:txBody>
          <a:bodyPr/>
          <a:lstStyle/>
          <a:p>
            <a:r>
              <a:rPr lang="en-US" dirty="0"/>
              <a:t>15</a:t>
            </a:r>
          </a:p>
        </p:txBody>
      </p:sp>
    </p:spTree>
    <p:extLst>
      <p:ext uri="{BB962C8B-B14F-4D97-AF65-F5344CB8AC3E}">
        <p14:creationId xmlns:p14="http://schemas.microsoft.com/office/powerpoint/2010/main" val="3492662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9"/>
        <p:cNvGrpSpPr/>
        <p:nvPr/>
      </p:nvGrpSpPr>
      <p:grpSpPr>
        <a:xfrm>
          <a:off x="0" y="0"/>
          <a:ext cx="0" cy="0"/>
          <a:chOff x="0" y="0"/>
          <a:chExt cx="0" cy="0"/>
        </a:xfrm>
      </p:grpSpPr>
      <p:sp>
        <p:nvSpPr>
          <p:cNvPr id="72" name="Rectangle 71">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4287" cy="51435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C4FCCA8-30FA-1B42-9C22-6CD47B1DF831}"/>
              </a:ext>
            </a:extLst>
          </p:cNvPr>
          <p:cNvSpPr>
            <a:spLocks noGrp="1"/>
          </p:cNvSpPr>
          <p:nvPr>
            <p:ph type="title"/>
          </p:nvPr>
        </p:nvSpPr>
        <p:spPr>
          <a:xfrm>
            <a:off x="628650" y="1059366"/>
            <a:ext cx="2174391" cy="3272883"/>
          </a:xfrm>
        </p:spPr>
        <p:txBody>
          <a:bodyPr anchor="t">
            <a:normAutofit/>
          </a:bodyPr>
          <a:lstStyle/>
          <a:p>
            <a:br>
              <a:rPr lang="en-US" sz="3000" b="1" dirty="0">
                <a:solidFill>
                  <a:srgbClr val="FFFFFF"/>
                </a:solidFill>
                <a:latin typeface="Barlow"/>
                <a:ea typeface="Barlow"/>
                <a:cs typeface="Barlow"/>
                <a:sym typeface="Barlow"/>
              </a:rPr>
            </a:br>
            <a:r>
              <a:rPr lang="en-US" sz="3000" b="1" dirty="0">
                <a:solidFill>
                  <a:srgbClr val="FFFFFF"/>
                </a:solidFill>
                <a:latin typeface="Barlow"/>
                <a:ea typeface="Barlow"/>
                <a:cs typeface="Barlow"/>
                <a:sym typeface="Barlow"/>
              </a:rPr>
              <a:t>Water Quality Research Team</a:t>
            </a:r>
            <a:br>
              <a:rPr lang="en-US" sz="3000" b="1" dirty="0">
                <a:solidFill>
                  <a:srgbClr val="FFFFFF"/>
                </a:solidFill>
                <a:latin typeface="Barlow"/>
                <a:ea typeface="Barlow"/>
                <a:cs typeface="Barlow"/>
                <a:sym typeface="Barlow"/>
              </a:rPr>
            </a:br>
            <a:endParaRPr lang="en-US" sz="3000" dirty="0">
              <a:solidFill>
                <a:srgbClr val="FFFFFF"/>
              </a:solidFill>
            </a:endParaRPr>
          </a:p>
        </p:txBody>
      </p:sp>
      <p:sp>
        <p:nvSpPr>
          <p:cNvPr id="3" name="Content Placeholder 2">
            <a:extLst>
              <a:ext uri="{FF2B5EF4-FFF2-40B4-BE49-F238E27FC236}">
                <a16:creationId xmlns:a16="http://schemas.microsoft.com/office/drawing/2014/main" id="{8C2FDD06-96AD-BD4E-8CFD-50A3B654A703}"/>
              </a:ext>
            </a:extLst>
          </p:cNvPr>
          <p:cNvSpPr>
            <a:spLocks noGrp="1"/>
          </p:cNvSpPr>
          <p:nvPr>
            <p:ph sz="half" idx="1"/>
          </p:nvPr>
        </p:nvSpPr>
        <p:spPr>
          <a:xfrm>
            <a:off x="3285641" y="1059366"/>
            <a:ext cx="2570462" cy="3272883"/>
          </a:xfrm>
        </p:spPr>
        <p:txBody>
          <a:bodyPr>
            <a:normAutofit/>
          </a:bodyPr>
          <a:lstStyle/>
          <a:p>
            <a:pPr marL="0" indent="0">
              <a:buNone/>
            </a:pPr>
            <a:r>
              <a:rPr lang="en-US" sz="1500" b="1" dirty="0"/>
              <a:t> Who We Are</a:t>
            </a:r>
          </a:p>
          <a:p>
            <a:pPr marL="0" indent="0">
              <a:buNone/>
            </a:pPr>
            <a:r>
              <a:rPr lang="en-US" sz="1500" dirty="0"/>
              <a:t>3 people, 2 team leads (freshman, sophomores, and juniors at Brown)</a:t>
            </a:r>
          </a:p>
          <a:p>
            <a:pPr marL="0" indent="0">
              <a:buNone/>
            </a:pPr>
            <a:r>
              <a:rPr lang="en-US" sz="1500" dirty="0"/>
              <a:t>Varying backgrounds and interests with a common interest in getting closer to public health parity</a:t>
            </a:r>
          </a:p>
          <a:p>
            <a:pPr marL="0" indent="0">
              <a:buNone/>
            </a:pPr>
            <a:endParaRPr lang="en-US" sz="1500" b="1" dirty="0"/>
          </a:p>
        </p:txBody>
      </p:sp>
      <p:cxnSp>
        <p:nvCxnSpPr>
          <p:cNvPr id="74" name="Straight Connector 73">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7403" y="1059366"/>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27C6FD9F-E1DF-354A-A25C-5EF3B4E6CED3}"/>
              </a:ext>
            </a:extLst>
          </p:cNvPr>
          <p:cNvSpPr>
            <a:spLocks noGrp="1"/>
          </p:cNvSpPr>
          <p:nvPr>
            <p:ph sz="half" idx="2"/>
          </p:nvPr>
        </p:nvSpPr>
        <p:spPr>
          <a:xfrm>
            <a:off x="6338704" y="1059366"/>
            <a:ext cx="2398275" cy="3272883"/>
          </a:xfrm>
        </p:spPr>
        <p:txBody>
          <a:bodyPr>
            <a:normAutofit/>
          </a:bodyPr>
          <a:lstStyle/>
          <a:p>
            <a:pPr marL="0" indent="0">
              <a:buNone/>
            </a:pPr>
            <a:r>
              <a:rPr lang="en-US" sz="1400" b="1" dirty="0"/>
              <a:t>Our Vision</a:t>
            </a:r>
          </a:p>
          <a:p>
            <a:pPr marL="0" indent="0">
              <a:buNone/>
            </a:pPr>
            <a:r>
              <a:rPr lang="en-US" sz="1400" dirty="0"/>
              <a:t>See Providence move toward total lead line replacement. </a:t>
            </a:r>
          </a:p>
          <a:p>
            <a:pPr marL="0" indent="0">
              <a:buNone/>
            </a:pPr>
            <a:endParaRPr lang="en-US" sz="1400" dirty="0"/>
          </a:p>
          <a:p>
            <a:pPr marL="0" indent="0">
              <a:buNone/>
            </a:pPr>
            <a:r>
              <a:rPr lang="en-US" sz="1400" b="1" dirty="0"/>
              <a:t>Our Goals</a:t>
            </a:r>
          </a:p>
          <a:p>
            <a:pPr marL="0" indent="0">
              <a:buNone/>
            </a:pPr>
            <a:r>
              <a:rPr lang="en-US" sz="1400" dirty="0"/>
              <a:t>Speak to stakeholders, policymakers, and other decision-makers to understand the problem and who has power to change it.</a:t>
            </a:r>
          </a:p>
          <a:p>
            <a:pPr marL="0" indent="0">
              <a:buNone/>
            </a:pPr>
            <a:r>
              <a:rPr lang="en-US" sz="1400" dirty="0"/>
              <a:t>Assist in research that can help facilitate a policy change and this transition. </a:t>
            </a:r>
          </a:p>
          <a:p>
            <a:endParaRPr lang="en-US" sz="1400" dirty="0"/>
          </a:p>
        </p:txBody>
      </p:sp>
      <p:sp>
        <p:nvSpPr>
          <p:cNvPr id="131" name="Google Shape;131;p9"/>
          <p:cNvSpPr txBox="1">
            <a:spLocks noGrp="1"/>
          </p:cNvSpPr>
          <p:nvPr>
            <p:ph type="sldNum" sz="quarter" idx="12"/>
          </p:nvPr>
        </p:nvSpPr>
        <p:spPr>
          <a:xfrm>
            <a:off x="6901774" y="4767262"/>
            <a:ext cx="1613576" cy="273844"/>
          </a:xfrm>
          <a:prstGeom prst="ellipse">
            <a:avLst/>
          </a:prstGeom>
        </p:spPr>
        <p:txBody>
          <a:bodyPr spcFirstLastPara="1" lIns="91425" tIns="91425" rIns="91425" bIns="91425" anchorCtr="0">
            <a:normAutofit fontScale="25000" lnSpcReduction="20000"/>
          </a:bodyPr>
          <a:lstStyle/>
          <a:p>
            <a:pPr marL="0" lvl="0" indent="0" rtl="0">
              <a:lnSpc>
                <a:spcPct val="90000"/>
              </a:lnSpc>
              <a:spcBef>
                <a:spcPts val="0"/>
              </a:spcBef>
              <a:spcAft>
                <a:spcPts val="600"/>
              </a:spcAft>
              <a:buClr>
                <a:srgbClr val="000000"/>
              </a:buClr>
              <a:buSzPts val="1000"/>
              <a:buFont typeface="Arial"/>
              <a:buNone/>
            </a:pPr>
            <a:fld id="{00000000-1234-1234-1234-123412341234}" type="slidenum">
              <a:rPr lang="en-US" sz="200"/>
              <a:pPr marL="0" lvl="0" indent="0" rtl="0">
                <a:lnSpc>
                  <a:spcPct val="90000"/>
                </a:lnSpc>
                <a:spcBef>
                  <a:spcPts val="0"/>
                </a:spcBef>
                <a:spcAft>
                  <a:spcPts val="600"/>
                </a:spcAft>
                <a:buClr>
                  <a:srgbClr val="000000"/>
                </a:buClr>
                <a:buSzPts val="1000"/>
                <a:buFont typeface="Arial"/>
                <a:buNone/>
              </a:pPr>
              <a:t>2</a:t>
            </a:fld>
            <a:endParaRPr lang="en-US" sz="200"/>
          </a:p>
        </p:txBody>
      </p:sp>
      <p:sp>
        <p:nvSpPr>
          <p:cNvPr id="5" name="Date Placeholder 4">
            <a:extLst>
              <a:ext uri="{FF2B5EF4-FFF2-40B4-BE49-F238E27FC236}">
                <a16:creationId xmlns:a16="http://schemas.microsoft.com/office/drawing/2014/main" id="{6EF2AFC1-8C85-734B-84FE-6F52FBB6A73B}"/>
              </a:ext>
            </a:extLst>
          </p:cNvPr>
          <p:cNvSpPr>
            <a:spLocks noGrp="1"/>
          </p:cNvSpPr>
          <p:nvPr>
            <p:ph type="dt" sz="half" idx="10"/>
          </p:nvPr>
        </p:nvSpPr>
        <p:spPr/>
        <p:txBody>
          <a:bodyPr/>
          <a:lstStyle/>
          <a:p>
            <a:fld id="{FFD2EBDC-A841-874A-9ADF-AF8D2F9B663A}" type="datetime1">
              <a:rPr lang="en-US" smtClean="0"/>
              <a:t>9/13/20</a:t>
            </a:fld>
            <a:endParaRPr lang="en-US"/>
          </a:p>
        </p:txBody>
      </p:sp>
      <p:sp>
        <p:nvSpPr>
          <p:cNvPr id="6" name="Footer Placeholder 5">
            <a:extLst>
              <a:ext uri="{FF2B5EF4-FFF2-40B4-BE49-F238E27FC236}">
                <a16:creationId xmlns:a16="http://schemas.microsoft.com/office/drawing/2014/main" id="{515F3024-0F28-BC44-819A-060748719D5F}"/>
              </a:ext>
            </a:extLst>
          </p:cNvPr>
          <p:cNvSpPr>
            <a:spLocks noGrp="1"/>
          </p:cNvSpPr>
          <p:nvPr>
            <p:ph type="ftr" sz="quarter" idx="11"/>
          </p:nvPr>
        </p:nvSpPr>
        <p:spPr/>
        <p:txBody>
          <a:bodyPr/>
          <a:lstStyle/>
          <a:p>
            <a:r>
              <a:rPr lang="en-US" dirty="0"/>
              <a:t>2</a:t>
            </a:r>
          </a:p>
        </p:txBody>
      </p:sp>
    </p:spTree>
    <p:extLst>
      <p:ext uri="{BB962C8B-B14F-4D97-AF65-F5344CB8AC3E}">
        <p14:creationId xmlns:p14="http://schemas.microsoft.com/office/powerpoint/2010/main" val="2033196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9"/>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B81772-4F45-4F41-A2A1-6DEEA027125C}"/>
              </a:ext>
            </a:extLst>
          </p:cNvPr>
          <p:cNvSpPr>
            <a:spLocks noGrp="1"/>
          </p:cNvSpPr>
          <p:nvPr>
            <p:ph type="title"/>
          </p:nvPr>
        </p:nvSpPr>
        <p:spPr>
          <a:xfrm>
            <a:off x="628650" y="417891"/>
            <a:ext cx="7886700" cy="850124"/>
          </a:xfrm>
        </p:spPr>
        <p:txBody>
          <a:bodyPr>
            <a:normAutofit/>
          </a:bodyPr>
          <a:lstStyle/>
          <a:p>
            <a:pPr algn="ctr"/>
            <a:r>
              <a:rPr lang="en-US" sz="3900" dirty="0"/>
              <a:t>Today’s Objectives</a:t>
            </a:r>
          </a:p>
        </p:txBody>
      </p:sp>
      <p:sp>
        <p:nvSpPr>
          <p:cNvPr id="131" name="Google Shape;131;p9"/>
          <p:cNvSpPr txBox="1">
            <a:spLocks noGrp="1"/>
          </p:cNvSpPr>
          <p:nvPr>
            <p:ph type="sldNum" sz="quarter" idx="12"/>
          </p:nvPr>
        </p:nvSpPr>
        <p:spPr>
          <a:xfrm>
            <a:off x="6457950" y="4767262"/>
            <a:ext cx="2057400" cy="273844"/>
          </a:xfrm>
          <a:prstGeom prst="rect">
            <a:avLst/>
          </a:prstGeom>
        </p:spPr>
        <p:txBody>
          <a:bodyPr spcFirstLastPara="1" lIns="91425" tIns="91425" rIns="91425" bIns="91425" anchorCtr="0">
            <a:normAutofit fontScale="70000" lnSpcReduction="20000"/>
          </a:bodyPr>
          <a:lstStyle/>
          <a:p>
            <a:pPr marL="0" lvl="0" indent="0" rtl="0">
              <a:lnSpc>
                <a:spcPct val="90000"/>
              </a:lnSpc>
              <a:spcBef>
                <a:spcPts val="0"/>
              </a:spcBef>
              <a:spcAft>
                <a:spcPts val="600"/>
              </a:spcAft>
              <a:buClr>
                <a:srgbClr val="000000"/>
              </a:buClr>
              <a:buSzPts val="1000"/>
              <a:buFont typeface="Arial"/>
              <a:buNone/>
            </a:pPr>
            <a:fld id="{00000000-1234-1234-1234-123412341234}" type="slidenum">
              <a:rPr lang="en-US" sz="200"/>
              <a:pPr marL="0" lvl="0" indent="0" rtl="0">
                <a:lnSpc>
                  <a:spcPct val="90000"/>
                </a:lnSpc>
                <a:spcBef>
                  <a:spcPts val="0"/>
                </a:spcBef>
                <a:spcAft>
                  <a:spcPts val="600"/>
                </a:spcAft>
                <a:buClr>
                  <a:srgbClr val="000000"/>
                </a:buClr>
                <a:buSzPts val="1000"/>
                <a:buFont typeface="Arial"/>
                <a:buNone/>
              </a:pPr>
              <a:t>3</a:t>
            </a:fld>
            <a:endParaRPr lang="en-US" sz="200"/>
          </a:p>
        </p:txBody>
      </p:sp>
      <p:graphicFrame>
        <p:nvGraphicFramePr>
          <p:cNvPr id="133" name="Content Placeholder 2">
            <a:extLst>
              <a:ext uri="{FF2B5EF4-FFF2-40B4-BE49-F238E27FC236}">
                <a16:creationId xmlns:a16="http://schemas.microsoft.com/office/drawing/2014/main" id="{0FA3DF3C-18D5-44DE-A456-2257243E709B}"/>
              </a:ext>
            </a:extLst>
          </p:cNvPr>
          <p:cNvGraphicFramePr>
            <a:graphicFrameLocks noGrp="1"/>
          </p:cNvGraphicFramePr>
          <p:nvPr>
            <p:ph idx="1"/>
            <p:extLst>
              <p:ext uri="{D42A27DB-BD31-4B8C-83A1-F6EECF244321}">
                <p14:modId xmlns:p14="http://schemas.microsoft.com/office/powerpoint/2010/main" val="1520120374"/>
              </p:ext>
            </p:extLst>
          </p:nvPr>
        </p:nvGraphicFramePr>
        <p:xfrm>
          <a:off x="628650" y="1371600"/>
          <a:ext cx="7886700" cy="3264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13EAA52B-285D-1C4C-BB62-F1D9DC2C0956}"/>
              </a:ext>
            </a:extLst>
          </p:cNvPr>
          <p:cNvSpPr>
            <a:spLocks noGrp="1"/>
          </p:cNvSpPr>
          <p:nvPr>
            <p:ph type="dt" sz="half" idx="10"/>
          </p:nvPr>
        </p:nvSpPr>
        <p:spPr/>
        <p:txBody>
          <a:bodyPr/>
          <a:lstStyle/>
          <a:p>
            <a:fld id="{0E65181F-2061-4F4B-87A1-1897E9F40E7C}" type="datetime1">
              <a:rPr lang="en-US" smtClean="0"/>
              <a:t>9/13/20</a:t>
            </a:fld>
            <a:endParaRPr lang="en-US"/>
          </a:p>
        </p:txBody>
      </p:sp>
      <p:sp>
        <p:nvSpPr>
          <p:cNvPr id="4" name="Footer Placeholder 3">
            <a:extLst>
              <a:ext uri="{FF2B5EF4-FFF2-40B4-BE49-F238E27FC236}">
                <a16:creationId xmlns:a16="http://schemas.microsoft.com/office/drawing/2014/main" id="{B680AB17-E6B9-834D-A762-192E4309E6A5}"/>
              </a:ext>
            </a:extLst>
          </p:cNvPr>
          <p:cNvSpPr>
            <a:spLocks noGrp="1"/>
          </p:cNvSpPr>
          <p:nvPr>
            <p:ph type="ftr" sz="quarter" idx="11"/>
          </p:nvPr>
        </p:nvSpPr>
        <p:spPr/>
        <p:txBody>
          <a:bodyPr/>
          <a:lstStyle/>
          <a:p>
            <a:r>
              <a:rPr lang="en-US" dirty="0"/>
              <a:t>3</a:t>
            </a:r>
          </a:p>
        </p:txBody>
      </p:sp>
    </p:spTree>
    <p:extLst>
      <p:ext uri="{BB962C8B-B14F-4D97-AF65-F5344CB8AC3E}">
        <p14:creationId xmlns:p14="http://schemas.microsoft.com/office/powerpoint/2010/main" val="3836545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2" name="Title 1">
            <a:extLst>
              <a:ext uri="{FF2B5EF4-FFF2-40B4-BE49-F238E27FC236}">
                <a16:creationId xmlns:a16="http://schemas.microsoft.com/office/drawing/2014/main" id="{F052A6D9-E298-7E42-91C3-38EE143C6074}"/>
              </a:ext>
            </a:extLst>
          </p:cNvPr>
          <p:cNvSpPr>
            <a:spLocks noGrp="1"/>
          </p:cNvSpPr>
          <p:nvPr>
            <p:ph type="title"/>
          </p:nvPr>
        </p:nvSpPr>
        <p:spPr/>
        <p:txBody>
          <a:bodyPr/>
          <a:lstStyle/>
          <a:p>
            <a:r>
              <a:rPr lang="en-US" dirty="0"/>
              <a:t>Research Approach</a:t>
            </a:r>
          </a:p>
        </p:txBody>
      </p:sp>
      <p:sp>
        <p:nvSpPr>
          <p:cNvPr id="3" name="Content Placeholder 2">
            <a:extLst>
              <a:ext uri="{FF2B5EF4-FFF2-40B4-BE49-F238E27FC236}">
                <a16:creationId xmlns:a16="http://schemas.microsoft.com/office/drawing/2014/main" id="{A5DA9AE8-9265-A243-BB57-4DF55AD8E4D9}"/>
              </a:ext>
            </a:extLst>
          </p:cNvPr>
          <p:cNvSpPr>
            <a:spLocks noGrp="1"/>
          </p:cNvSpPr>
          <p:nvPr>
            <p:ph idx="1"/>
          </p:nvPr>
        </p:nvSpPr>
        <p:spPr/>
        <p:txBody>
          <a:bodyPr>
            <a:normAutofit lnSpcReduction="10000"/>
          </a:bodyPr>
          <a:lstStyle/>
          <a:p>
            <a:pPr marL="488950" lvl="0" indent="-342900">
              <a:spcBef>
                <a:spcPts val="0"/>
              </a:spcBef>
              <a:buSzPts val="1300"/>
            </a:pPr>
            <a:r>
              <a:rPr lang="en-US" dirty="0"/>
              <a:t>Formulated a series of broad questions to investigate related to:</a:t>
            </a:r>
          </a:p>
          <a:p>
            <a:pPr marL="914400" lvl="1" indent="-298450">
              <a:spcBef>
                <a:spcPts val="0"/>
              </a:spcBef>
              <a:buSzPts val="1100"/>
            </a:pPr>
            <a:r>
              <a:rPr lang="en-US" dirty="0"/>
              <a:t>Impetus/Motivation, Logistical Implementation, Financing</a:t>
            </a:r>
          </a:p>
          <a:p>
            <a:pPr marL="488950" lvl="0" indent="-342900">
              <a:spcBef>
                <a:spcPts val="0"/>
              </a:spcBef>
              <a:buSzPts val="1300"/>
            </a:pPr>
            <a:r>
              <a:rPr lang="en-US" dirty="0"/>
              <a:t>Picked three cities based on:</a:t>
            </a:r>
          </a:p>
          <a:p>
            <a:pPr marL="914400" lvl="1" indent="-298450">
              <a:spcBef>
                <a:spcPts val="0"/>
              </a:spcBef>
              <a:buSzPts val="1100"/>
            </a:pPr>
            <a:r>
              <a:rPr lang="en-US" dirty="0"/>
              <a:t>Similarity to Providence w/ regard to size and water utility (quasi-public)</a:t>
            </a:r>
          </a:p>
          <a:p>
            <a:pPr marL="914400" lvl="1" indent="-298450">
              <a:spcBef>
                <a:spcPts val="0"/>
              </a:spcBef>
              <a:buSzPts val="1100"/>
            </a:pPr>
            <a:r>
              <a:rPr lang="en-US" dirty="0"/>
              <a:t>Variety in their approach to solving the problem</a:t>
            </a:r>
          </a:p>
          <a:p>
            <a:pPr marL="488950" lvl="0" indent="-342900">
              <a:spcBef>
                <a:spcPts val="0"/>
              </a:spcBef>
              <a:buSzPts val="1300"/>
            </a:pPr>
            <a:r>
              <a:rPr lang="en-US" dirty="0"/>
              <a:t>Desk Research </a:t>
            </a:r>
          </a:p>
          <a:p>
            <a:pPr marL="800100" lvl="1" indent="-311150">
              <a:spcBef>
                <a:spcPts val="0"/>
              </a:spcBef>
              <a:buSzPts val="1300"/>
            </a:pPr>
            <a:r>
              <a:rPr lang="en-US" dirty="0"/>
              <a:t>News stories</a:t>
            </a:r>
          </a:p>
          <a:p>
            <a:pPr marL="800100" lvl="1" indent="-311150">
              <a:spcBef>
                <a:spcPts val="0"/>
              </a:spcBef>
              <a:buSzPts val="1300"/>
            </a:pPr>
            <a:r>
              <a:rPr lang="en-US" dirty="0"/>
              <a:t>Scientific reports</a:t>
            </a:r>
          </a:p>
          <a:p>
            <a:pPr marL="800100" lvl="1" indent="-311150">
              <a:spcBef>
                <a:spcPts val="0"/>
              </a:spcBef>
              <a:buSzPts val="1300"/>
            </a:pPr>
            <a:r>
              <a:rPr lang="en-US" dirty="0"/>
              <a:t>Policy papers</a:t>
            </a:r>
          </a:p>
          <a:p>
            <a:pPr marL="488950" lvl="0" indent="-342900">
              <a:spcBef>
                <a:spcPts val="0"/>
              </a:spcBef>
              <a:buSzPts val="1300"/>
            </a:pPr>
            <a:r>
              <a:rPr lang="en-US" dirty="0"/>
              <a:t>Primary Research when needed</a:t>
            </a:r>
          </a:p>
          <a:p>
            <a:pPr marL="914400" lvl="1" indent="-298450">
              <a:spcBef>
                <a:spcPts val="0"/>
              </a:spcBef>
              <a:buSzPts val="1100"/>
            </a:pPr>
            <a:r>
              <a:rPr lang="en-US" dirty="0"/>
              <a:t>Phone calls and meetings with: </a:t>
            </a:r>
          </a:p>
          <a:p>
            <a:pPr marL="1371600" lvl="2" indent="-298450">
              <a:spcBef>
                <a:spcPts val="0"/>
              </a:spcBef>
              <a:buSzPts val="1100"/>
            </a:pPr>
            <a:r>
              <a:rPr lang="en-US" dirty="0"/>
              <a:t>Community organizations </a:t>
            </a:r>
          </a:p>
          <a:p>
            <a:pPr marL="1371600" lvl="2" indent="-298450">
              <a:spcBef>
                <a:spcPts val="0"/>
              </a:spcBef>
              <a:buSzPts val="1100"/>
            </a:pPr>
            <a:r>
              <a:rPr lang="en-US" dirty="0"/>
              <a:t>City officials and Replacement Project Leaders in Madison, Pittsburgh, and North Providence</a:t>
            </a:r>
          </a:p>
        </p:txBody>
      </p:sp>
      <p:sp>
        <p:nvSpPr>
          <p:cNvPr id="4" name="Date Placeholder 3">
            <a:extLst>
              <a:ext uri="{FF2B5EF4-FFF2-40B4-BE49-F238E27FC236}">
                <a16:creationId xmlns:a16="http://schemas.microsoft.com/office/drawing/2014/main" id="{24C22DBC-B50B-D54A-B58B-2C1B612A62B8}"/>
              </a:ext>
            </a:extLst>
          </p:cNvPr>
          <p:cNvSpPr>
            <a:spLocks noGrp="1"/>
          </p:cNvSpPr>
          <p:nvPr>
            <p:ph type="dt" sz="half" idx="10"/>
          </p:nvPr>
        </p:nvSpPr>
        <p:spPr/>
        <p:txBody>
          <a:bodyPr/>
          <a:lstStyle/>
          <a:p>
            <a:fld id="{92E5FF67-6EF8-FD43-9940-5E7FA00C36FF}" type="datetime1">
              <a:rPr lang="en-US" smtClean="0"/>
              <a:t>9/13/20</a:t>
            </a:fld>
            <a:endParaRPr lang="en-US"/>
          </a:p>
        </p:txBody>
      </p:sp>
      <p:sp>
        <p:nvSpPr>
          <p:cNvPr id="5" name="Footer Placeholder 4">
            <a:extLst>
              <a:ext uri="{FF2B5EF4-FFF2-40B4-BE49-F238E27FC236}">
                <a16:creationId xmlns:a16="http://schemas.microsoft.com/office/drawing/2014/main" id="{BCB6ADFC-4FE7-684D-8EED-5344965368EB}"/>
              </a:ext>
            </a:extLst>
          </p:cNvPr>
          <p:cNvSpPr>
            <a:spLocks noGrp="1"/>
          </p:cNvSpPr>
          <p:nvPr>
            <p:ph type="ftr" sz="quarter" idx="11"/>
          </p:nvPr>
        </p:nvSpPr>
        <p:spPr/>
        <p:txBody>
          <a:bodyPr/>
          <a:lstStyle/>
          <a:p>
            <a:r>
              <a:rPr lang="en-US"/>
              <a:t>4</a:t>
            </a:r>
            <a:endParaRPr lang="en-US" dirty="0"/>
          </a:p>
        </p:txBody>
      </p:sp>
    </p:spTree>
    <p:extLst>
      <p:ext uri="{BB962C8B-B14F-4D97-AF65-F5344CB8AC3E}">
        <p14:creationId xmlns:p14="http://schemas.microsoft.com/office/powerpoint/2010/main" val="1464572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Google Shape;92;p14"/>
          <p:cNvSpPr txBox="1">
            <a:spLocks noGrp="1"/>
          </p:cNvSpPr>
          <p:nvPr>
            <p:ph type="title"/>
          </p:nvPr>
        </p:nvSpPr>
        <p:spPr>
          <a:xfrm>
            <a:off x="630936" y="188484"/>
            <a:ext cx="7879842" cy="757698"/>
          </a:xfrm>
          <a:prstGeom prst="rect">
            <a:avLst/>
          </a:prstGeom>
        </p:spPr>
        <p:txBody>
          <a:bodyPr spcFirstLastPara="1" lIns="91425" tIns="91425" rIns="91425" bIns="91425" anchor="ctr" anchorCtr="0">
            <a:normAutofit/>
          </a:bodyPr>
          <a:lstStyle/>
          <a:p>
            <a:pPr lvl="0">
              <a:spcBef>
                <a:spcPts val="0"/>
              </a:spcBef>
            </a:pPr>
            <a:r>
              <a:rPr lang="en-US" dirty="0"/>
              <a:t>Madison</a:t>
            </a:r>
          </a:p>
        </p:txBody>
      </p:sp>
      <p:sp>
        <p:nvSpPr>
          <p:cNvPr id="100" name="Rectangle 99">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3213"/>
            <a:ext cx="96012" cy="4735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1035648"/>
            <a:ext cx="7879842"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94" name="Content Placeholder 1">
            <a:extLst>
              <a:ext uri="{FF2B5EF4-FFF2-40B4-BE49-F238E27FC236}">
                <a16:creationId xmlns:a16="http://schemas.microsoft.com/office/drawing/2014/main" id="{17486A29-8298-4B77-BEDB-6698F4B0BE24}"/>
              </a:ext>
            </a:extLst>
          </p:cNvPr>
          <p:cNvGraphicFramePr>
            <a:graphicFrameLocks noGrp="1"/>
          </p:cNvGraphicFramePr>
          <p:nvPr>
            <p:ph idx="1"/>
            <p:extLst>
              <p:ext uri="{D42A27DB-BD31-4B8C-83A1-F6EECF244321}">
                <p14:modId xmlns:p14="http://schemas.microsoft.com/office/powerpoint/2010/main" val="3787666768"/>
              </p:ext>
            </p:extLst>
          </p:nvPr>
        </p:nvGraphicFramePr>
        <p:xfrm>
          <a:off x="628650" y="1237666"/>
          <a:ext cx="7879842" cy="34387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7E7ADC15-04DE-FE4D-BA34-D0EA4C7E4CBB}"/>
              </a:ext>
            </a:extLst>
          </p:cNvPr>
          <p:cNvSpPr>
            <a:spLocks noGrp="1"/>
          </p:cNvSpPr>
          <p:nvPr>
            <p:ph type="dt" sz="half" idx="10"/>
          </p:nvPr>
        </p:nvSpPr>
        <p:spPr/>
        <p:txBody>
          <a:bodyPr/>
          <a:lstStyle/>
          <a:p>
            <a:fld id="{6336966A-602B-F040-843C-038820ED984C}" type="datetime1">
              <a:rPr lang="en-US" smtClean="0"/>
              <a:t>9/13/20</a:t>
            </a:fld>
            <a:endParaRPr lang="en-US"/>
          </a:p>
        </p:txBody>
      </p:sp>
      <p:sp>
        <p:nvSpPr>
          <p:cNvPr id="4" name="Footer Placeholder 3">
            <a:extLst>
              <a:ext uri="{FF2B5EF4-FFF2-40B4-BE49-F238E27FC236}">
                <a16:creationId xmlns:a16="http://schemas.microsoft.com/office/drawing/2014/main" id="{24EF010E-6A3B-B043-928A-28552167ACE7}"/>
              </a:ext>
            </a:extLst>
          </p:cNvPr>
          <p:cNvSpPr>
            <a:spLocks noGrp="1"/>
          </p:cNvSpPr>
          <p:nvPr>
            <p:ph type="ftr" sz="quarter" idx="11"/>
          </p:nvPr>
        </p:nvSpPr>
        <p:spPr/>
        <p:txBody>
          <a:bodyPr/>
          <a:lstStyle/>
          <a:p>
            <a:r>
              <a:rPr lang="en-US" dirty="0"/>
              <a:t>5</a:t>
            </a:r>
          </a:p>
        </p:txBody>
      </p:sp>
    </p:spTree>
    <p:extLst>
      <p:ext uri="{BB962C8B-B14F-4D97-AF65-F5344CB8AC3E}">
        <p14:creationId xmlns:p14="http://schemas.microsoft.com/office/powerpoint/2010/main" val="888384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2" name="Title 1">
            <a:extLst>
              <a:ext uri="{FF2B5EF4-FFF2-40B4-BE49-F238E27FC236}">
                <a16:creationId xmlns:a16="http://schemas.microsoft.com/office/drawing/2014/main" id="{7C48B393-9737-6E41-A26E-A27B47C12BD7}"/>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3036BE5B-37DD-DB4C-92F0-97A952E49398}"/>
              </a:ext>
            </a:extLst>
          </p:cNvPr>
          <p:cNvSpPr>
            <a:spLocks noGrp="1"/>
          </p:cNvSpPr>
          <p:nvPr>
            <p:ph idx="1"/>
          </p:nvPr>
        </p:nvSpPr>
        <p:spPr/>
        <p:txBody>
          <a:bodyPr/>
          <a:lstStyle/>
          <a:p>
            <a:pPr marL="488950" lvl="0" indent="-342900">
              <a:spcBef>
                <a:spcPts val="0"/>
              </a:spcBef>
              <a:buSzPts val="1300"/>
            </a:pPr>
            <a:r>
              <a:rPr lang="en-US" dirty="0"/>
              <a:t>Advanced notice was typically missing </a:t>
            </a:r>
          </a:p>
          <a:p>
            <a:pPr marL="488950" lvl="0" indent="-342900">
              <a:spcBef>
                <a:spcPts val="0"/>
              </a:spcBef>
              <a:buSzPts val="1300"/>
            </a:pPr>
            <a:r>
              <a:rPr lang="en-US" dirty="0"/>
              <a:t>Environmental factor played a role for Madison, in addition to the health factor</a:t>
            </a:r>
          </a:p>
          <a:p>
            <a:pPr marL="488950" lvl="0" indent="-342900">
              <a:spcBef>
                <a:spcPts val="0"/>
              </a:spcBef>
              <a:buSzPts val="1300"/>
            </a:pPr>
            <a:r>
              <a:rPr lang="en-US" dirty="0"/>
              <a:t>Community meetings to demonstrate scratch tests </a:t>
            </a:r>
          </a:p>
          <a:p>
            <a:pPr marL="488950" lvl="0" indent="-342900">
              <a:spcBef>
                <a:spcPts val="0"/>
              </a:spcBef>
              <a:buSzPts val="1300"/>
            </a:pPr>
            <a:r>
              <a:rPr lang="en-US" dirty="0"/>
              <a:t>Heavily relied on City Council </a:t>
            </a:r>
          </a:p>
          <a:p>
            <a:pPr marL="0" indent="0">
              <a:buNone/>
            </a:pPr>
            <a:endParaRPr lang="en-US" dirty="0"/>
          </a:p>
        </p:txBody>
      </p:sp>
      <p:sp>
        <p:nvSpPr>
          <p:cNvPr id="4" name="Date Placeholder 3">
            <a:extLst>
              <a:ext uri="{FF2B5EF4-FFF2-40B4-BE49-F238E27FC236}">
                <a16:creationId xmlns:a16="http://schemas.microsoft.com/office/drawing/2014/main" id="{93D6D0F8-0ED3-4742-966F-6276C4CAF394}"/>
              </a:ext>
            </a:extLst>
          </p:cNvPr>
          <p:cNvSpPr>
            <a:spLocks noGrp="1"/>
          </p:cNvSpPr>
          <p:nvPr>
            <p:ph type="dt" sz="half" idx="10"/>
          </p:nvPr>
        </p:nvSpPr>
        <p:spPr/>
        <p:txBody>
          <a:bodyPr/>
          <a:lstStyle/>
          <a:p>
            <a:fld id="{73A7B493-B6E1-3C47-AFD5-12E943D84D32}" type="datetime1">
              <a:rPr lang="en-US" smtClean="0"/>
              <a:t>9/13/20</a:t>
            </a:fld>
            <a:endParaRPr lang="en-US"/>
          </a:p>
        </p:txBody>
      </p:sp>
      <p:sp>
        <p:nvSpPr>
          <p:cNvPr id="5" name="Footer Placeholder 4">
            <a:extLst>
              <a:ext uri="{FF2B5EF4-FFF2-40B4-BE49-F238E27FC236}">
                <a16:creationId xmlns:a16="http://schemas.microsoft.com/office/drawing/2014/main" id="{EE233137-7ED6-0344-BB56-787C42B34090}"/>
              </a:ext>
            </a:extLst>
          </p:cNvPr>
          <p:cNvSpPr>
            <a:spLocks noGrp="1"/>
          </p:cNvSpPr>
          <p:nvPr>
            <p:ph type="ftr" sz="quarter" idx="11"/>
          </p:nvPr>
        </p:nvSpPr>
        <p:spPr/>
        <p:txBody>
          <a:bodyPr/>
          <a:lstStyle/>
          <a:p>
            <a:r>
              <a:rPr lang="en-US" dirty="0"/>
              <a:t>6</a:t>
            </a:r>
          </a:p>
        </p:txBody>
      </p:sp>
    </p:spTree>
    <p:extLst>
      <p:ext uri="{BB962C8B-B14F-4D97-AF65-F5344CB8AC3E}">
        <p14:creationId xmlns:p14="http://schemas.microsoft.com/office/powerpoint/2010/main" val="2541089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Google Shape;92;p14"/>
          <p:cNvSpPr txBox="1">
            <a:spLocks noGrp="1"/>
          </p:cNvSpPr>
          <p:nvPr>
            <p:ph type="title"/>
          </p:nvPr>
        </p:nvSpPr>
        <p:spPr>
          <a:xfrm>
            <a:off x="630936" y="188484"/>
            <a:ext cx="7879842" cy="757698"/>
          </a:xfrm>
          <a:prstGeom prst="rect">
            <a:avLst/>
          </a:prstGeom>
        </p:spPr>
        <p:txBody>
          <a:bodyPr spcFirstLastPara="1" lIns="91425" tIns="91425" rIns="91425" bIns="91425" anchor="ctr" anchorCtr="0">
            <a:normAutofit/>
          </a:bodyPr>
          <a:lstStyle/>
          <a:p>
            <a:pPr marL="0" lvl="0" indent="0" rtl="0">
              <a:spcBef>
                <a:spcPts val="0"/>
              </a:spcBef>
              <a:spcAft>
                <a:spcPts val="0"/>
              </a:spcAft>
              <a:buNone/>
            </a:pPr>
            <a:r>
              <a:rPr lang="en" dirty="0"/>
              <a:t>Pittsburgh</a:t>
            </a:r>
            <a:endParaRPr lang="en-US" dirty="0"/>
          </a:p>
        </p:txBody>
      </p:sp>
      <p:sp>
        <p:nvSpPr>
          <p:cNvPr id="100" name="Rectangle 99">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3213"/>
            <a:ext cx="96012" cy="4735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1035648"/>
            <a:ext cx="7879842"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94" name="Content Placeholder 1">
            <a:extLst>
              <a:ext uri="{FF2B5EF4-FFF2-40B4-BE49-F238E27FC236}">
                <a16:creationId xmlns:a16="http://schemas.microsoft.com/office/drawing/2014/main" id="{17486A29-8298-4B77-BEDB-6698F4B0BE24}"/>
              </a:ext>
            </a:extLst>
          </p:cNvPr>
          <p:cNvGraphicFramePr>
            <a:graphicFrameLocks noGrp="1"/>
          </p:cNvGraphicFramePr>
          <p:nvPr>
            <p:ph idx="1"/>
            <p:extLst>
              <p:ext uri="{D42A27DB-BD31-4B8C-83A1-F6EECF244321}">
                <p14:modId xmlns:p14="http://schemas.microsoft.com/office/powerpoint/2010/main" val="2639475226"/>
              </p:ext>
            </p:extLst>
          </p:nvPr>
        </p:nvGraphicFramePr>
        <p:xfrm>
          <a:off x="628650" y="1237666"/>
          <a:ext cx="7879842" cy="34387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EC9D910A-F143-F24D-AEF3-9651FACBA764}"/>
              </a:ext>
            </a:extLst>
          </p:cNvPr>
          <p:cNvSpPr>
            <a:spLocks noGrp="1"/>
          </p:cNvSpPr>
          <p:nvPr>
            <p:ph type="dt" sz="half" idx="10"/>
          </p:nvPr>
        </p:nvSpPr>
        <p:spPr/>
        <p:txBody>
          <a:bodyPr/>
          <a:lstStyle/>
          <a:p>
            <a:fld id="{2911E095-8D9E-D74F-919C-11B74F648713}" type="datetime1">
              <a:rPr lang="en-US" smtClean="0"/>
              <a:t>9/14/20</a:t>
            </a:fld>
            <a:endParaRPr lang="en-US"/>
          </a:p>
        </p:txBody>
      </p:sp>
      <p:sp>
        <p:nvSpPr>
          <p:cNvPr id="4" name="Footer Placeholder 3">
            <a:extLst>
              <a:ext uri="{FF2B5EF4-FFF2-40B4-BE49-F238E27FC236}">
                <a16:creationId xmlns:a16="http://schemas.microsoft.com/office/drawing/2014/main" id="{FAA9FF87-FB57-5149-BF37-3AF377822C3D}"/>
              </a:ext>
            </a:extLst>
          </p:cNvPr>
          <p:cNvSpPr>
            <a:spLocks noGrp="1"/>
          </p:cNvSpPr>
          <p:nvPr>
            <p:ph type="ftr" sz="quarter" idx="11"/>
          </p:nvPr>
        </p:nvSpPr>
        <p:spPr/>
        <p:txBody>
          <a:bodyPr/>
          <a:lstStyle/>
          <a:p>
            <a:r>
              <a:rPr lang="en-US" dirty="0"/>
              <a:t>7</a:t>
            </a:r>
          </a:p>
        </p:txBody>
      </p:sp>
    </p:spTree>
    <p:extLst>
      <p:ext uri="{BB962C8B-B14F-4D97-AF65-F5344CB8AC3E}">
        <p14:creationId xmlns:p14="http://schemas.microsoft.com/office/powerpoint/2010/main" val="3623797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4B829-22B1-CD48-A309-B8A4ADF695AF}"/>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1286DD6C-0D36-8C42-B058-2EC925355B74}"/>
              </a:ext>
            </a:extLst>
          </p:cNvPr>
          <p:cNvSpPr>
            <a:spLocks noGrp="1"/>
          </p:cNvSpPr>
          <p:nvPr>
            <p:ph idx="1"/>
          </p:nvPr>
        </p:nvSpPr>
        <p:spPr/>
        <p:txBody>
          <a:bodyPr>
            <a:normAutofit fontScale="92500" lnSpcReduction="10000"/>
          </a:bodyPr>
          <a:lstStyle/>
          <a:p>
            <a:pPr fontAlgn="base"/>
            <a:r>
              <a:rPr lang="en-US" dirty="0"/>
              <a:t>Formation of expert committee to create and maintain targeted objectives</a:t>
            </a:r>
          </a:p>
          <a:p>
            <a:pPr fontAlgn="base"/>
            <a:r>
              <a:rPr lang="en-US" dirty="0"/>
              <a:t>Integration with small-diameter water main replacement makes this an ambitious project</a:t>
            </a:r>
          </a:p>
          <a:p>
            <a:pPr fontAlgn="base"/>
            <a:r>
              <a:rPr lang="en-US" dirty="0"/>
              <a:t>Burden falls 100% on the utility to initiate and coordinate the repairs</a:t>
            </a:r>
          </a:p>
          <a:p>
            <a:pPr fontAlgn="base"/>
            <a:r>
              <a:rPr lang="en-US" dirty="0"/>
              <a:t>Extremely dependent on relations with Public Utilities </a:t>
            </a:r>
            <a:r>
              <a:rPr lang="en-US" dirty="0" err="1"/>
              <a:t>Commision</a:t>
            </a:r>
            <a:r>
              <a:rPr lang="en-US" dirty="0"/>
              <a:t> and PENNVEST</a:t>
            </a:r>
          </a:p>
          <a:p>
            <a:pPr fontAlgn="base"/>
            <a:r>
              <a:rPr lang="en-US" dirty="0"/>
              <a:t>Robust outreach, yet problems with responsiveness, particularly in limited-income communities</a:t>
            </a:r>
          </a:p>
          <a:p>
            <a:pPr fontAlgn="base"/>
            <a:br>
              <a:rPr lang="en-US" dirty="0"/>
            </a:br>
            <a:r>
              <a:rPr lang="en-US" dirty="0"/>
              <a:t>Duration: up to 2026</a:t>
            </a:r>
          </a:p>
          <a:p>
            <a:pPr fontAlgn="base"/>
            <a:r>
              <a:rPr lang="en-US" dirty="0"/>
              <a:t>Cost: est. $326 M </a:t>
            </a:r>
          </a:p>
          <a:p>
            <a:pPr marL="0" indent="0">
              <a:buNone/>
            </a:pPr>
            <a:endParaRPr lang="en-US" dirty="0"/>
          </a:p>
        </p:txBody>
      </p:sp>
      <p:sp>
        <p:nvSpPr>
          <p:cNvPr id="4" name="Date Placeholder 3">
            <a:extLst>
              <a:ext uri="{FF2B5EF4-FFF2-40B4-BE49-F238E27FC236}">
                <a16:creationId xmlns:a16="http://schemas.microsoft.com/office/drawing/2014/main" id="{75B8374E-1A77-D549-B765-81F2E1F3BA0F}"/>
              </a:ext>
            </a:extLst>
          </p:cNvPr>
          <p:cNvSpPr>
            <a:spLocks noGrp="1"/>
          </p:cNvSpPr>
          <p:nvPr>
            <p:ph type="dt" sz="half" idx="10"/>
          </p:nvPr>
        </p:nvSpPr>
        <p:spPr/>
        <p:txBody>
          <a:bodyPr/>
          <a:lstStyle/>
          <a:p>
            <a:fld id="{876C78B3-15C8-4E4F-BD98-1C65F5CE0FAA}" type="datetime1">
              <a:rPr lang="en-US" smtClean="0"/>
              <a:t>9/14/20</a:t>
            </a:fld>
            <a:endParaRPr lang="en-US"/>
          </a:p>
        </p:txBody>
      </p:sp>
      <p:sp>
        <p:nvSpPr>
          <p:cNvPr id="6" name="Footer Placeholder 5">
            <a:extLst>
              <a:ext uri="{FF2B5EF4-FFF2-40B4-BE49-F238E27FC236}">
                <a16:creationId xmlns:a16="http://schemas.microsoft.com/office/drawing/2014/main" id="{FE3F1870-A6F2-5445-BF40-78D21AADE2DB}"/>
              </a:ext>
            </a:extLst>
          </p:cNvPr>
          <p:cNvSpPr>
            <a:spLocks noGrp="1"/>
          </p:cNvSpPr>
          <p:nvPr>
            <p:ph type="ftr" sz="quarter" idx="11"/>
          </p:nvPr>
        </p:nvSpPr>
        <p:spPr/>
        <p:txBody>
          <a:bodyPr/>
          <a:lstStyle/>
          <a:p>
            <a:r>
              <a:rPr lang="en-US" dirty="0"/>
              <a:t>8</a:t>
            </a:r>
          </a:p>
        </p:txBody>
      </p:sp>
    </p:spTree>
    <p:extLst>
      <p:ext uri="{BB962C8B-B14F-4D97-AF65-F5344CB8AC3E}">
        <p14:creationId xmlns:p14="http://schemas.microsoft.com/office/powerpoint/2010/main" val="774802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1"/>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Google Shape;92;p14"/>
          <p:cNvSpPr txBox="1">
            <a:spLocks noGrp="1"/>
          </p:cNvSpPr>
          <p:nvPr>
            <p:ph type="title"/>
          </p:nvPr>
        </p:nvSpPr>
        <p:spPr>
          <a:xfrm>
            <a:off x="630936" y="188484"/>
            <a:ext cx="7879842" cy="757698"/>
          </a:xfrm>
          <a:prstGeom prst="rect">
            <a:avLst/>
          </a:prstGeom>
        </p:spPr>
        <p:txBody>
          <a:bodyPr spcFirstLastPara="1" lIns="91425" tIns="91425" rIns="91425" bIns="91425" anchor="ctr" anchorCtr="0">
            <a:normAutofit/>
          </a:bodyPr>
          <a:lstStyle/>
          <a:p>
            <a:pPr marL="0" lvl="0" indent="0" rtl="0">
              <a:spcBef>
                <a:spcPts val="0"/>
              </a:spcBef>
              <a:spcAft>
                <a:spcPts val="0"/>
              </a:spcAft>
              <a:buNone/>
            </a:pPr>
            <a:r>
              <a:rPr lang="en" dirty="0"/>
              <a:t>North Providence</a:t>
            </a:r>
            <a:endParaRPr lang="en-US"/>
          </a:p>
        </p:txBody>
      </p:sp>
      <p:sp>
        <p:nvSpPr>
          <p:cNvPr id="100" name="Rectangle 99">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3213"/>
            <a:ext cx="96012" cy="47356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1035648"/>
            <a:ext cx="7879842"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94" name="Content Placeholder 1">
            <a:extLst>
              <a:ext uri="{FF2B5EF4-FFF2-40B4-BE49-F238E27FC236}">
                <a16:creationId xmlns:a16="http://schemas.microsoft.com/office/drawing/2014/main" id="{17486A29-8298-4B77-BEDB-6698F4B0BE24}"/>
              </a:ext>
            </a:extLst>
          </p:cNvPr>
          <p:cNvGraphicFramePr>
            <a:graphicFrameLocks noGrp="1"/>
          </p:cNvGraphicFramePr>
          <p:nvPr>
            <p:ph idx="1"/>
            <p:extLst>
              <p:ext uri="{D42A27DB-BD31-4B8C-83A1-F6EECF244321}">
                <p14:modId xmlns:p14="http://schemas.microsoft.com/office/powerpoint/2010/main" val="1474367862"/>
              </p:ext>
            </p:extLst>
          </p:nvPr>
        </p:nvGraphicFramePr>
        <p:xfrm>
          <a:off x="628650" y="1237666"/>
          <a:ext cx="7879842" cy="34387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4B24E202-38D4-5E43-A963-DCE046B261E5}"/>
              </a:ext>
            </a:extLst>
          </p:cNvPr>
          <p:cNvSpPr>
            <a:spLocks noGrp="1"/>
          </p:cNvSpPr>
          <p:nvPr>
            <p:ph type="dt" sz="half" idx="10"/>
          </p:nvPr>
        </p:nvSpPr>
        <p:spPr/>
        <p:txBody>
          <a:bodyPr/>
          <a:lstStyle/>
          <a:p>
            <a:fld id="{6BD7E519-C95F-C249-AF0D-AB1551552360}" type="datetime1">
              <a:rPr lang="en-US" smtClean="0"/>
              <a:t>9/13/20</a:t>
            </a:fld>
            <a:endParaRPr lang="en-US"/>
          </a:p>
        </p:txBody>
      </p:sp>
      <p:sp>
        <p:nvSpPr>
          <p:cNvPr id="4" name="Footer Placeholder 3">
            <a:extLst>
              <a:ext uri="{FF2B5EF4-FFF2-40B4-BE49-F238E27FC236}">
                <a16:creationId xmlns:a16="http://schemas.microsoft.com/office/drawing/2014/main" id="{B1277764-C41B-BF4F-8237-2864286D9717}"/>
              </a:ext>
            </a:extLst>
          </p:cNvPr>
          <p:cNvSpPr>
            <a:spLocks noGrp="1"/>
          </p:cNvSpPr>
          <p:nvPr>
            <p:ph type="ftr" sz="quarter" idx="11"/>
          </p:nvPr>
        </p:nvSpPr>
        <p:spPr/>
        <p:txBody>
          <a:bodyPr/>
          <a:lstStyle/>
          <a:p>
            <a:r>
              <a:rPr lang="en-US" dirty="0"/>
              <a:t>9</a:t>
            </a: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1475</Words>
  <Application>Microsoft Macintosh PowerPoint</Application>
  <PresentationFormat>On-screen Show (16:9)</PresentationFormat>
  <Paragraphs>168</Paragraphs>
  <Slides>15</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 Light</vt:lpstr>
      <vt:lpstr>Lato</vt:lpstr>
      <vt:lpstr>Barlow</vt:lpstr>
      <vt:lpstr>Calibri</vt:lpstr>
      <vt:lpstr>Barlow Light</vt:lpstr>
      <vt:lpstr>Arial</vt:lpstr>
      <vt:lpstr>Office Theme</vt:lpstr>
      <vt:lpstr>PowerPoint Presentation</vt:lpstr>
      <vt:lpstr> Water Quality Research Team </vt:lpstr>
      <vt:lpstr>Today’s Objectives</vt:lpstr>
      <vt:lpstr>Research Approach</vt:lpstr>
      <vt:lpstr>Madison</vt:lpstr>
      <vt:lpstr>Discussion</vt:lpstr>
      <vt:lpstr>Pittsburgh</vt:lpstr>
      <vt:lpstr>Discussion</vt:lpstr>
      <vt:lpstr>North Providence</vt:lpstr>
      <vt:lpstr>Discussion</vt:lpstr>
      <vt:lpstr>Discussion</vt:lpstr>
      <vt:lpstr>Takeaways</vt:lpstr>
      <vt:lpstr>Takeaways</vt:lpstr>
      <vt:lpstr>Looking Forward </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Krista Stapleford</dc:creator>
  <cp:lastModifiedBy>Krista Stapleford</cp:lastModifiedBy>
  <cp:revision>12</cp:revision>
  <dcterms:created xsi:type="dcterms:W3CDTF">2020-09-13T18:06:30Z</dcterms:created>
  <dcterms:modified xsi:type="dcterms:W3CDTF">2020-09-14T08:17:39Z</dcterms:modified>
</cp:coreProperties>
</file>

<file path=docProps/thumbnail.jpeg>
</file>